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49" r:id="rId3"/>
    <p:sldId id="450" r:id="rId4"/>
    <p:sldId id="453" r:id="rId5"/>
    <p:sldId id="473" r:id="rId6"/>
    <p:sldId id="454" r:id="rId7"/>
    <p:sldId id="474" r:id="rId8"/>
    <p:sldId id="456" r:id="rId9"/>
    <p:sldId id="475" r:id="rId10"/>
    <p:sldId id="476" r:id="rId11"/>
    <p:sldId id="477" r:id="rId12"/>
    <p:sldId id="299" r:id="rId13"/>
    <p:sldId id="479" r:id="rId14"/>
    <p:sldId id="485" r:id="rId15"/>
    <p:sldId id="408" r:id="rId16"/>
    <p:sldId id="369" r:id="rId17"/>
    <p:sldId id="462" r:id="rId18"/>
    <p:sldId id="463" r:id="rId19"/>
    <p:sldId id="480" r:id="rId20"/>
    <p:sldId id="465" r:id="rId21"/>
    <p:sldId id="466" r:id="rId22"/>
    <p:sldId id="467" r:id="rId23"/>
    <p:sldId id="468" r:id="rId24"/>
    <p:sldId id="469" r:id="rId25"/>
    <p:sldId id="470" r:id="rId26"/>
    <p:sldId id="482" r:id="rId27"/>
    <p:sldId id="471" r:id="rId28"/>
    <p:sldId id="484" r:id="rId29"/>
    <p:sldId id="472" r:id="rId30"/>
    <p:sldId id="481" r:id="rId31"/>
    <p:sldId id="409" r:id="rId32"/>
    <p:sldId id="410" r:id="rId33"/>
    <p:sldId id="487" r:id="rId34"/>
    <p:sldId id="488" r:id="rId35"/>
    <p:sldId id="489" r:id="rId36"/>
    <p:sldId id="4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1"/>
    <p:restoredTop sz="96104"/>
  </p:normalViewPr>
  <p:slideViewPr>
    <p:cSldViewPr snapToGrid="0">
      <p:cViewPr>
        <p:scale>
          <a:sx n="100" d="100"/>
          <a:sy n="100" d="100"/>
        </p:scale>
        <p:origin x="14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6:55.3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50.9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24575,'25'2'0,"-3"-1"0,0-1 0,4 0 0,3 0 0,2 0 0,-5 0 0,-9-1 0,-5 0 0,-5 1 0,-1 0 0,1 0 0,0 0 0,1 0 0,-2 0 0,-1 0 0,-2 0 0,0 0 0,0 0 0,0 0 0,3 0 0,1 0 0,1 0 0,2 0 0,2 0 0,2 0 0,6 1 0,-5-1 0,3 1 0,-5-1 0,0 0 0,-2 0 0,-2 1 0,-3 0 0,-2 1 0,-2 0 0,0 0 0,3 0 0,5-1 0,6 0 0,3-1 0,4 0 0,-2 0 0,-2 1 0,-6 0 0,-6 0 0,-4 0 0,-1-1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53.2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54.5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55.8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57.6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58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00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6:52.5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40.9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 0 24575,'-3'24'0,"-1"-4"0,1-6 0,0-4 0,1-5 0,1-2 0,0-1 0,-1 2 0,1-2 0,-1 3 0,0-1 0,2-1 0,-1 0 0,1 0 0,-2 0 0,2-1 0,-2 1 0,7-8 0,-2 3 0,4-6 0,-3 4 0,1-1 0,-1 1 0,2-1 0,-1 2 0,-1 1 0,1 0 0,-2 1 0,1 0 0,0 0 0,0 0 0,0 1 0,0 0 0,-1 0 0,1 0 0,0 0 0,0 1 0,1 0 0,0 0 0,-1 0 0,1 0 0,0-1 0,-1 2 0,-1-1 0,-2 1 0,0 1 0,-1 0 0,0 0 0,0 0 0,1-1 0,0 1 0,-1-1 0,0 2 0,0 0 0,-1 0 0,0 1 0,0-1 0,1-1 0,-1-1 0,1 1 0,0 0 0,0 0 0,0 1 0,0-1 0,0-1 0,-1 1 0,0-1 0,1 1 0,-1 0 0,1 0 0,0 0 0,0 0 0,-1 0 0,0 0 0,0 0 0,0 0 0,1-1 0,-1 1 0,1 0 0,-1 2 0,-1-1 0,2 1 0,-1-1 0,0 0 0,0-1 0,1-1 0,0 1 0,0 0 0,0 0 0,-1-1 0,0 1 0,1 0 0,0 1 0,0 0 0,0 0 0,0-1 0,0 1 0,0-1 0,0 1 0,-1 0 0,1-1 0,-1 1 0,0 0 0,1-1 0,0-1 0,0 2 0,0-1 0,0 2 0,0-1 0,0 0 0,0-1 0,0-1 0,0 1 0,0 0 0,0 1 0,0 2 0,0 1 0,0 0 0,0 1 0,1 0 0,-1-1 0,2 0 0,0 1 0,1-1 0,-1 2 0,-2 0 0,0 0 0,0 1 0,0-2 0,0-2 0,0-2 0,0 0 0,1-1 0,-1 1 0,1 0 0,1 1 0,-1 2 0,1 1 0,-1 1 0,0 0 0,0 0 0,0-1 0,-1 1 0,1 0 0,-1 1 0,0-1 0,1 0 0,-1-3 0,1-1 0,-1 0 0,1 1 0,-1 1 0,0 0 0,0 0 0,0-1 0,0 0 0,0 0 0,0-1 0,0 0 0,0-2 0,0-1 0,0 1 0,0 0 0,0 0 0,0 1 0,-5-6 0,2 1 0,-4-3 0,4 2 0,-1 1 0,1 0 0,-1 0 0,1 0 0,1 1 0,-3 0 0,0-1 0,-2 0 0,0 0 0,1 0 0,-2 1 0,4-1 0,-1 1 0,3 0 0,-1 1 0,-1-1 0,1 1 0,0 0 0,1 0 0,-1 0 0,1-1 0,-2 1 0,2-1 0,-1 1 0,0-1 0,0 0 0,0 0 0,0 0 0,2-2 0,-1 0 0,1-1 0,1 0 0,0 1 0,0-2 0,0 1 0,0-2 0,1 1 0,-1-1 0,1 0 0,1 1 0,-2 0 0,1 0 0,-1 1 0,0 0 0,0-1 0,0 0 0,0 0 0,0-1 0,0-1 0,0 0 0,0-1 0,0 0 0,1 0 0,0 0 0,-1 0 0,1 1 0,0 0 0,-1 1 0,0-1 0,0 1 0,0-1 0,0 2 0,0 0 0,0 1 0,1-6 0,0 2 0,1-4 0,-1 3 0,1 0 0,-2 1 0,1-1 0,-1-1 0,0-1 0,0 0 0,0 1 0,-1 0 0,1-1 0,-1-1 0,0 0 0,1 0 0,1 3 0,-1 1 0,1 3 0,-1 0 0,0 1 0,0 1 0,0-2 0,0-1 0,0-1 0,0-1 0,0 1 0,0 0 0,0 1 0,0 2 0,0 0 0,0 0 0,0 0 0,1-3 0,-1 1 0,1-1 0,0-1 0,-1-1 0,0 0 0,0 0 0,0 3 0,0 1 0,-1 1 0,1 1 0,-2 0 0,1 0 0,-1-1 0,1 1 0,0-1 0,-1 1 0,-1 9 0,1-4 0,-2 6 0,3-6 0,0-1 0,0 0 0,0 2 0,1 0 0,0 1 0,0 0 0,0 0 0,-1 0 0,1-2 0,-1 1 0,1-2 0,0 0 0,0 2 0,0 1 0,0 0 0,0 0 0,0 0 0,0 1 0,1-1 0,-1 0 0,1-1 0,-1-2 0,0 1 0,0-1 0,0 1 0,0 1 0,0-1 0,0 2 0,0 1 0,0 0 0,0 0 0,-1 0 0,0 1 0,1-1 0,-1 0 0,0 0 0,1 0 0,-1 1 0,1 1 0,-1 0 0,0 1 0,0 1 0,0 0 0,1-1 0,0 0 0,0 0 0,0-1 0,0-2 0,0 1 0,0-2 0,0 1 0,0 1 0,0-2 0,0 0 0,0-1 0,0-2 0,0 1 0,0 0 0,0 2 0,0 2 0,0 2 0,0 0 0,0 1 0,0 0 0,0-1 0,0 1 0,0 0 0,0 0 0,0-1 0,0-2 0,0 0 0,0-1 0,0-1 0,0 0 0,0 0 0,0-1 0,0 0 0,0 0 0,0 2 0,0 1 0,0 0 0,0-1 0,0-1 0,0 0 0,0-1 0,0 1 0,0-3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29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1289 34 24575,'-20'2'0,"-31"-5"0,35 3 0,-22-5 0,37 4 0,0 0 0,-3 0 0,2 0 0,-3 0 0,3 0 0,0 1 0,-1 0 0,0 0 0,-2-1 0,1 0 0,0 1 0,0 0 0,1 0 0,0 1 0,1 0 0,-1-1 0,-2 0 0,-2 0 0,0 0 0,-1 0 0,0 0 0,2 0 0,0-1 0,-1 0 0,-1 0 0,-1-1 0,-1 1 0,-2 0 0,-1-1 0,-1 0 0,0 0 0,2 0 0,1 1 0,3 0 0,2 0 0,2 1 0,0 0 0,-1 0 0,0 0 0,-1 1 0,-1-1 0,1 1 0,0 0 0,2 0 0,0-1 0,1 1 0,-1-1 0,-1 0 0,-2 0 0,-3 0 0,-2 1 0,-1-1 0,1 1 0,0 0 0,0 1 0,1-1 0,0 1 0,1-1 0,2 1 0,1-1 0,1-1 0,0 1 0,0-1 0,0 0 0,-2 0 0,-1 0 0,-1 0 0,-2 0 0,0 1 0,1 0 0,1-1 0,1-1 0,1-2 0,-1 0 0,2 0 0,-1 0 0,0-1 0,0 2 0,0 0 0,0 1 0,1 0 0,-2 0 0,0 2 0,-2 0 0,-1 1 0,-1 0 0,0 0 0,0 1 0,1-1 0,0 0 0,0-1 0,0 1 0,0 0 0,1 0 0,2 0 0,1-1 0,1 0 0,1 0 0,0 0 0,0-1 0,-1 0 0,-1 0 0,0 0 0,0 0 0,0 0 0,-2 1 0,0 0 0,-3 0 0,0 0 0,-2 0 0,1 0 0,0-1 0,0 2 0,1-1 0,2 0 0,1-1 0,1 0 0,0 0 0,1 0 0,-1 0 0,0 0 0,-3 0 0,-1 0 0,-2 0 0,1 0 0,1-1 0,3 0 0,3 1 0,2 0 0,3 0 0,0 0 0,-1 0 0,-1 0 0,-1 0 0,0 0 0,0 0 0,1 0 0,0 0 0,-1 0 0,0 0 0,-1 0 0,1 0 0,1 0 0,1 0 0,1 0 0,-1 0 0,0 0 0,0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03.9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24575,'19'-1'0,"4"-1"0,4-1 0,1 1 0,0 0 0,-2 1 0,1 0 0,-4 0 0,-3 1 0,-4 0 0,-2 0 0,-2 0 0,-3 0 0,-1 0 0,-2 1 0,0 0 0,0 1 0,0 1 0,0-1 0,0 0 0,4-2 0,-2 1 0,5 0 0,-4-1 0,1 1 0,0-1 0,1 0 0,1 1 0,3 0 0,3 0 0,1 0 0,0 0 0,0 0 0,2 1 0,4-1 0,1 2 0,0-2 0,-3 1 0,-3 0 0,-3-1 0,-3 1 0,-2-1 0,-2-1 0,-1 1 0,0 0 0,1 1 0,1 0 0,0-1 0,-1 1 0,0-1 0,-1 0 0,1 0 0,2 1 0,1 0 0,2-1 0,1-2 0,0 1 0,1-2 0,0 0 0,-1-2 0,-1 0 0,-1 0 0,-2 1 0,-2 1 0,-1 0 0,0 1 0,1 0 0,2-1 0,0 2 0,0-1 0,-2 1 0,-2 0 0,-2 0 0,-1 1 0,-1-1 0,0 1 0,0-1 0,-1 0 0,1 0 0,1 0 0,0 0 0,0 0 0,0 0 0,-2 0 0,0 0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31.7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34.3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35.8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17.7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93 0 24575,'0'20'0,"0"2"0,0-3 0,0-1 0,0-4 0,0-5 0,0 1 0,0-3 0,0 1 0,0 0 0,0 0 0,0 0 0,0-1 0,0-1 0,0-1 0,0 0 0,0-1 0,0-2 0,0 1 0,0 0 0,0 2 0,0 0 0,0 2 0,1 2 0,0 0 0,1 2 0,3 1 0,0 1 0,3 0 0,-1-1 0,1 0 0,0-2 0,0 1 0,0 3 0,0 2 0,-1 3 0,-1 2 0,-1-3 0,0-5 0,-3-3 0,-1-7 0,-6-16 0,-1-2 0,-5-18 0,2 3 0,0-1 0,-1 1 0,2 3 0,1 5 0,3 6 0,2 3 0,1 3 0,1 2 0,0 1 0,0-2 0,0-1 0,0-3 0,0-3 0,0 0 0,0 3 0,0 3 0,0 4 0,1 4 0,1 1 0,2 2 0,3 5 0,2 5 0,1 6 0,-2 4 0,-1 1 0,-4-1 0,-2-1 0,1-3 0,-1-2 0,1 0 0,0 3 0,0 2 0,1 1 0,1 1 0,0-4 0,1-3 0,-1-5 0,0-3 0,-1-1 0,0-2 0,-1 0 0,0 0 0,1 0 0,0 2 0,0 0 0,1 0 0,0 0 0,-1-2 0,-1-1 0,-1-2 0,-1-9 0,-2-8 0,-3-11 0,-2-4 0,-3 1 0,0 3 0,3 5 0,1 5 0,2 5 0,1 5 0,1 3 0,7 12 0,3 7 0,7 11 0,2 3 0,-3-3 0,-3-7 0,-4-7 0,-3-6 0,-2-2 0,-11-23 0,0 2 0,-13-26 0,10 21 0,-2-1 0,11 18 0,2 4 0,4 8 0,3 7 0,4 6 0,0 0 0,-1-3 0,-3-6 0,-3-5 0,-4-4 0,-4-6 0,-7-9 0,-7-8 0,-3-5 0,0 1 0,4 5 0,6 7 0,4 6 0,2 5 0,1 4 0,0 5 0,0 5 0,0 2 0,0-2 0,2-3 0,0-3 0,1 0 0,0-1 0,-1 0 0,1-2 0,0-2 0,-2-12 0,2-1 0,-1-10 0,3 5 0,0 4 0,0 5 0,0 4 0,0 2 0,-1 10 0,0-1 0,0 7 0,1-5 0,0-4 0,-1-2 0,-1-12 0,0 0 0,-1-9 0,1 5 0,0 3 0,2 2 0,-1 2 0,1 1 0,0 0 0,0 1 0,0-1 0,0 0 0,0 0 0,0-2 0,0 0 0,0-1 0,0 2 0,0 1 0,0 0 0,0 2 0,0 0 0,0 0 0,0 1 0,0-1 0,-2 10 0,1-5 0,0 9 0,0-7 0,1 0 0,0 0 0,-2 2 0,0 0 0,0 0 0,0 0 0,1-2 0,0 0 0,-1 0 0,0 2 0,0 0 0,0 0 0,2-1 0,0-2 0,0 0 0,-1 0 0,0-1 0,0 2 0,0 0 0,1 0 0,-1 0 0,1-1 0,0 0 0,0-1 0,0 1 0,0 0 0,-1 0 0,1 0 0,-1 1 0,1 1 0,0-1 0,0-1 0,0-1 0,0 1 0,-1 1 0,0 1 0,0 1 0,0-1 0,0 0 0,1 0 0,-1 0 0,0 0 0,0 0 0,0 0 0,1 0 0,-1-1 0,0-2 0,1 1 0,0-1 0,0 1 0,0 0 0,0 0 0,-1 0 0,0 0 0,1 0 0,-1 0 0,0 0 0,1-10 0,-1 4 0,1-6 0,0 7 0,0 0 0,0-1 0,1-1 0,0 0 0,0 1 0,0 0 0,0 1 0,-1 0 0,0-1 0,1 0 0,-1 1 0,1-1 0,-1 0 0,0 1 0,0-1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19.0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20.0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21.0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21.7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22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26.3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39.2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27.5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28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29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30.1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44.1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44.8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6:55.3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03.9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24575,'19'-1'0,"4"-1"0,4-1 0,1 1 0,0 0 0,-2 1 0,1 0 0,-4 0 0,-3 1 0,-4 0 0,-2 0 0,-2 0 0,-3 0 0,-1 0 0,-2 1 0,0 0 0,0 1 0,0 1 0,0-1 0,0 0 0,4-2 0,-2 1 0,5 0 0,-4-1 0,1 1 0,0-1 0,1 0 0,1 1 0,3 0 0,3 0 0,1 0 0,0 0 0,0 0 0,2 1 0,4-1 0,1 2 0,0-2 0,-3 1 0,-3 0 0,-3-1 0,-3 1 0,-2-1 0,-2-1 0,-1 1 0,0 0 0,1 1 0,1 0 0,0-1 0,-1 1 0,0-1 0,-1 0 0,1 0 0,2 1 0,1 0 0,2-1 0,1-2 0,0 1 0,1-2 0,0 0 0,-1-2 0,-1 0 0,-1 0 0,-2 1 0,-2 1 0,-1 0 0,0 1 0,1 0 0,2-1 0,0 2 0,0-1 0,-2 1 0,-2 0 0,-2 0 0,-1 1 0,-1-1 0,0 1 0,0-1 0,-1 0 0,1 0 0,1 0 0,0 0 0,0 0 0,0 0 0,-2 0 0,0 0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39.2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40.2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40.2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40.9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41.8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42.4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43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48.8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24 24575,'16'0'0,"3"0"0,1 0 0,2-1 0,0 1 0,0-1 0,0 0 0,-3 1 0,-4 0 0,-2 1 0,0 0 0,0-1 0,-1 1 0,0-1 0,-4 0 0,-1 0 0,-2 0 0,-1 1 0,-1 0 0,0-1 0,0 0 0,-1 0 0,1 0 0,0 0 0,2 1 0,2 0 0,1 1 0,3 0 0,1 0 0,2 0 0,2 0 0,2 0 0,2-1 0,4 1 0,1-1 0,-1 1 0,-4 0 0,-5-1 0,-5-1 0,-3 1 0,-3 0 0,0-1 0,-1 0 0,1 0 0,1 0 0,1 0 0,1 0 0,-1 0 0,-1 0 0,0 0 0,0 0 0,-1 0 0,0 0 0,1 0 0,1 0 0,0-1 0,1-2 0,2 0 0,-1-1 0,-1 1 0,-1 0 0,-1 0 0,-1 2 0,-2 0 0,1 1 0,1 0 0,2 0 0,2 0 0,3 0 0,0 0 0,-1 0 0,-1-1 0,0 1 0,1-1 0,3-1 0,2 0 0,3-2 0,0-1 0,0 0 0,-3 1 0,-3 1 0,-2 2 0,-2 0 0,-2 1 0,-1 0 0,0 0 0,3 0 0,1 1 0,3 0 0,-1 1 0,-1 1 0,-2-1 0,-3-1 0,-1-1 0,-1 1 0,-1 0 0,2-1 0,2 0 0,1 0 0,1 0 0,0 0 0,-2 0 0,0 1 0,-1-1 0,1 1 0,-1-1 0,0 0 0,1 0 0,-1 0 0,0 0 0,1 0 0,0 0 0,0 0 0,0 0 0,-1 0 0,1 0 0,0 0 0,1 1 0,2 0 0,1-1 0,-1 1 0,1-1 0,-1 0 0,1 0 0,-1 0 0,0 0 0,-2 0 0,1 0 0,-1 0 0,0 0 0,-2 0 0,0 0 0,0 0 0,0 0 0,2 0 0,3 0 0,1 0 0,0 0 0,-1 0 0,-3 0 0,0 0 0,-2 0 0,0 0 0,2 0 0,1 0 0,2 0 0,1-1 0,1 0 0,0-1 0,-1-1 0,-2 0 0,-3 0 0,-1 2 0,-2 0 0,0 1 0,-1 0 0,1 0 0,0 0 0,2 0 0,0 0 0,2 1 0,1 0 0,-1 0 0,-1 0 0,-1 0 0,-1-1 0,-2 0 0,1 0 0,0-1 0,0 1 0,2-1 0,-1 1 0,0-1 0,-1 1 0,0 0 0,-2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53.2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54.5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55.8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57.6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58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40.9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9:00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6:52.5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22:13.7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22:14.5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22:15.2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0T19:22:46.10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0T19:22:47.37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0T19:22:49.07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0T19:22:52.43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0T19:22:52.95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41.8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0T19:22:53.30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0T19:22:53.67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0T19:22:53.91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24:13.6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24:18.9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24:21.0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24:21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24:25.6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24575,'16'1'0,"-1"0"0,-5 0 0,-2-1 0,-1 0 0,0 0 0,1 0 0,0-1 0,0 0 0,1-1 0,1 0 0,-1 1 0,-1-1 0,-2 2 0,-1-1 0,-2 1 0,0 0 0,0 0 0,0 1 0,0-1 0,1 1 0,1-1 0,-1 0 0,0 0 0,-1 0 0,-1 0 0,1 0 0,-1 0 0,1 1 0,0 0 0,0 0 0,0 1 0,-1 0 0,-1 0 0,1 0 0,-1 0 0,1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42.4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43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9:18:48.8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24 24575,'16'0'0,"3"0"0,1 0 0,2-1 0,0 1 0,0-1 0,0 0 0,-3 1 0,-4 0 0,-2 1 0,0 0 0,0-1 0,-1 1 0,0-1 0,-4 0 0,-1 0 0,-2 0 0,-1 1 0,-1 0 0,0-1 0,0 0 0,-1 0 0,1 0 0,0 0 0,2 1 0,2 0 0,1 1 0,3 0 0,1 0 0,2 0 0,2 0 0,2 0 0,2-1 0,4 1 0,1-1 0,-1 1 0,-4 0 0,-5-1 0,-5-1 0,-3 1 0,-3 0 0,0-1 0,-1 0 0,1 0 0,1 0 0,1 0 0,1 0 0,-1 0 0,-1 0 0,0 0 0,0 0 0,-1 0 0,0 0 0,1 0 0,1 0 0,0-1 0,1-2 0,2 0 0,-1-1 0,-1 1 0,-1 0 0,-1 0 0,-1 2 0,-2 0 0,1 1 0,1 0 0,2 0 0,2 0 0,3 0 0,0 0 0,-1 0 0,-1-1 0,0 1 0,1-1 0,3-1 0,2 0 0,3-2 0,0-1 0,0 0 0,-3 1 0,-3 1 0,-2 2 0,-2 0 0,-2 1 0,-1 0 0,0 0 0,3 0 0,1 1 0,3 0 0,-1 1 0,-1 1 0,-2-1 0,-3-1 0,-1-1 0,-1 1 0,-1 0 0,2-1 0,2 0 0,1 0 0,1 0 0,0 0 0,-2 0 0,0 1 0,-1-1 0,1 1 0,-1-1 0,0 0 0,1 0 0,-1 0 0,0 0 0,1 0 0,0 0 0,0 0 0,0 0 0,-1 0 0,1 0 0,0 0 0,1 1 0,2 0 0,1-1 0,-1 1 0,1-1 0,-1 0 0,1 0 0,-1 0 0,0 0 0,-2 0 0,1 0 0,-1 0 0,0 0 0,-2 0 0,0 0 0,0 0 0,0 0 0,2 0 0,3 0 0,1 0 0,0 0 0,-1 0 0,-3 0 0,0 0 0,-2 0 0,0 0 0,2 0 0,1 0 0,2 0 0,1-1 0,1 0 0,0-1 0,-1-1 0,-2 0 0,-3 0 0,-1 2 0,-2 0 0,0 1 0,-1 0 0,1 0 0,0 0 0,2 0 0,0 0 0,2 1 0,1 0 0,-1 0 0,-1 0 0,-1 0 0,-1-1 0,-2 0 0,1 0 0,0-1 0,0 1 0,2-1 0,-1 1 0,0-1 0,-1 1 0,0 0 0,-2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837F-6E52-57D4-A8CA-30493A3B8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31CE4-A3A2-C2A6-09C2-BC9B97721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7A372-1AF5-8023-A31D-503517F8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BFC4-EDE3-6B44-A406-D3A52D557A95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85635-D3D3-E170-DDDD-A89BC956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16AC3-4379-69A7-E519-74C30D9C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52B0-BDC9-8840-B7B2-ED53F2A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5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72F8-F98D-A6CA-DAD3-19CC9B29C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2E9F5-2A7C-51FD-A1A7-D6A4AE5B2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EF1A8-8586-F2A7-3E36-554363BE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BFC4-EDE3-6B44-A406-D3A52D557A95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28ED1-C1E1-1006-DD9C-6FC1C671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6C043-C3EE-5593-A75C-C39BA3B7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52B0-BDC9-8840-B7B2-ED53F2A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9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60B58-BB1F-BE63-0AEA-207C65F8F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E007B-25A4-F913-D126-C3183B70F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47D1F-4A72-C0D0-8C6C-20B6D755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BFC4-EDE3-6B44-A406-D3A52D557A95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F2911-E53F-FA68-6BA5-E869774B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9FA4F-4CF1-82A6-5F0E-6383CE32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52B0-BDC9-8840-B7B2-ED53F2A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2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8949-455C-21FA-35A7-74EDB1F82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31C6B-4684-00F4-F005-4ED86A57B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F276C-8032-6CF5-D2A7-501D357F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BFC4-EDE3-6B44-A406-D3A52D557A95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AD648-F04F-3E89-2AC0-C5881F5B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244E7-1755-EDC6-BB99-EC25AFAD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52B0-BDC9-8840-B7B2-ED53F2A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097E-A740-B21E-4A97-34DF61FF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DD3BF-60E5-5A90-7F85-0008657D0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FE581-F5C9-9972-F897-041B17D0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BFC4-EDE3-6B44-A406-D3A52D557A95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39A80-7016-E9D6-4760-D26885DF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FC530-032D-CFFB-8F35-6D9C2AEC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52B0-BDC9-8840-B7B2-ED53F2A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8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29DD-E083-8C0E-DACE-6F56D0B6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DADAB-05D6-1F77-C30F-4613C5C3D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0E326-C47D-F601-9363-6B63188D9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51B3B-4EA5-EB6D-9C00-A9B2AE8E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BFC4-EDE3-6B44-A406-D3A52D557A95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4EBE9-7115-231A-745A-A9A5AAB0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6A061-EDFE-2A0C-9807-77FFF999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52B0-BDC9-8840-B7B2-ED53F2A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0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2DAB-3E60-07E7-2DC4-412FD87D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30518-31F9-AB1D-657B-CDF780B9E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7B852-CDC4-3939-DD63-9C26BB705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E72CD-3056-0C88-64C5-AF3C18554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D8276B-D64D-0C0B-077D-35AF3ED44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106749-6383-E64B-2ECC-08B43A54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BFC4-EDE3-6B44-A406-D3A52D557A95}" type="datetimeFigureOut">
              <a:rPr lang="en-US" smtClean="0"/>
              <a:t>2/22/24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030D6-D255-74E6-8F83-0877EC2E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207E0D-104A-5B46-40F4-2A89C140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52B0-BDC9-8840-B7B2-ED53F2A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3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36D6-A34A-A36B-BA6D-7893F325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18D1B-24E6-806D-21AE-71EA857A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BFC4-EDE3-6B44-A406-D3A52D557A95}" type="datetimeFigureOut">
              <a:rPr lang="en-US" smtClean="0"/>
              <a:t>2/22/24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3CE8B-6F41-35E9-514C-E95AB7BA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CFBA5-EE0E-FE80-C0EC-1507D28C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52B0-BDC9-8840-B7B2-ED53F2A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4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9920B-608D-BF23-89DA-99B513AF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BFC4-EDE3-6B44-A406-D3A52D557A95}" type="datetimeFigureOut">
              <a:rPr lang="en-US" smtClean="0"/>
              <a:t>2/22/24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A432C-53EB-D8C6-663A-4D905EA4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CEFE9-A326-EDEA-7A5E-3BA9211D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52B0-BDC9-8840-B7B2-ED53F2A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5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EA02-0A4A-A98F-CF5D-5327CC8E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B20AF-7D8D-E6E5-A390-2B90CE4B8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C080A-C518-0562-1DC6-2DD17A486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367F5-1282-5255-4A43-BC4612FA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BFC4-EDE3-6B44-A406-D3A52D557A95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148C3-0756-4E46-150F-440E4D82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46E19-99C8-9A16-C80E-6AE4383A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52B0-BDC9-8840-B7B2-ED53F2A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4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B3B4-7A3D-4549-92F3-695E7584C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547F4-611A-ED37-B9F3-79F827564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1674D-180A-758E-E54A-2812FE9E6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16C57-9546-9D41-CD64-7BAD450E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BFC4-EDE3-6B44-A406-D3A52D557A95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FF789-D79F-50CC-812C-D0B0CEAE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5EF4C-0975-5803-64ED-9E5F9AED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52B0-BDC9-8840-B7B2-ED53F2A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8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166DA0-07A1-71C1-786A-DF4E1E06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1870A-52FA-D8F8-D052-9828E8A0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C893C-B344-3E62-74AA-10B606C78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4BFC4-EDE3-6B44-A406-D3A52D557A95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62FFE-3F9E-2AF5-6438-3FB7E9480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AEA41-CCBF-47B4-3691-6FE290D29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3252B0-BDC9-8840-B7B2-ED53F2A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4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5" Type="http://schemas.microsoft.com/office/2007/relationships/media" Target="../media/media5.wav"/><Relationship Id="rId4" Type="http://schemas.openxmlformats.org/officeDocument/2006/relationships/audio" Target="../media/media4.wav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13.xml"/><Relationship Id="rId39" Type="http://schemas.openxmlformats.org/officeDocument/2006/relationships/customXml" Target="../ink/ink27.xml"/><Relationship Id="rId21" Type="http://schemas.openxmlformats.org/officeDocument/2006/relationships/customXml" Target="../ink/ink16.xml"/><Relationship Id="rId34" Type="http://schemas.openxmlformats.org/officeDocument/2006/relationships/customXml" Target="../ink/ink23.xml"/><Relationship Id="rId42" Type="http://schemas.openxmlformats.org/officeDocument/2006/relationships/customXml" Target="../ink/ink30.xml"/><Relationship Id="rId47" Type="http://schemas.openxmlformats.org/officeDocument/2006/relationships/customXml" Target="../ink/ink35.xml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6" Type="http://schemas.openxmlformats.org/officeDocument/2006/relationships/customXml" Target="../ink/ink11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24" Type="http://schemas.openxmlformats.org/officeDocument/2006/relationships/image" Target="../media/image13.png"/><Relationship Id="rId32" Type="http://schemas.openxmlformats.org/officeDocument/2006/relationships/customXml" Target="../ink/ink21.xml"/><Relationship Id="rId37" Type="http://schemas.openxmlformats.org/officeDocument/2006/relationships/customXml" Target="../ink/ink25.xml"/><Relationship Id="rId40" Type="http://schemas.openxmlformats.org/officeDocument/2006/relationships/customXml" Target="../ink/ink28.xml"/><Relationship Id="rId45" Type="http://schemas.openxmlformats.org/officeDocument/2006/relationships/customXml" Target="../ink/ink33.xml"/><Relationship Id="rId5" Type="http://schemas.openxmlformats.org/officeDocument/2006/relationships/image" Target="../media/image10.png"/><Relationship Id="rId15" Type="http://schemas.openxmlformats.org/officeDocument/2006/relationships/image" Target="../media/image12.png"/><Relationship Id="rId23" Type="http://schemas.openxmlformats.org/officeDocument/2006/relationships/customXml" Target="../ink/ink18.xml"/><Relationship Id="rId36" Type="http://schemas.openxmlformats.org/officeDocument/2006/relationships/customXml" Target="../ink/ink24.xml"/><Relationship Id="rId10" Type="http://schemas.openxmlformats.org/officeDocument/2006/relationships/customXml" Target="../ink/ink7.xml"/><Relationship Id="rId19" Type="http://schemas.openxmlformats.org/officeDocument/2006/relationships/customXml" Target="../ink/ink14.xml"/><Relationship Id="rId31" Type="http://schemas.openxmlformats.org/officeDocument/2006/relationships/image" Target="../media/image130.png"/><Relationship Id="rId44" Type="http://schemas.openxmlformats.org/officeDocument/2006/relationships/customXml" Target="../ink/ink32.xml"/><Relationship Id="rId4" Type="http://schemas.openxmlformats.org/officeDocument/2006/relationships/customXml" Target="../ink/ink2.xml"/><Relationship Id="rId9" Type="http://schemas.openxmlformats.org/officeDocument/2006/relationships/customXml" Target="../ink/ink6.xml"/><Relationship Id="rId14" Type="http://schemas.openxmlformats.org/officeDocument/2006/relationships/customXml" Target="../ink/ink10.xml"/><Relationship Id="rId22" Type="http://schemas.openxmlformats.org/officeDocument/2006/relationships/customXml" Target="../ink/ink17.xml"/><Relationship Id="rId30" Type="http://schemas.openxmlformats.org/officeDocument/2006/relationships/customXml" Target="../ink/ink20.xml"/><Relationship Id="rId35" Type="http://schemas.openxmlformats.org/officeDocument/2006/relationships/image" Target="../media/image19.png"/><Relationship Id="rId43" Type="http://schemas.openxmlformats.org/officeDocument/2006/relationships/customXml" Target="../ink/ink31.xml"/><Relationship Id="rId48" Type="http://schemas.openxmlformats.org/officeDocument/2006/relationships/image" Target="../media/image14.png"/><Relationship Id="rId8" Type="http://schemas.openxmlformats.org/officeDocument/2006/relationships/customXml" Target="../ink/ink5.xml"/><Relationship Id="rId3" Type="http://schemas.openxmlformats.org/officeDocument/2006/relationships/image" Target="../media/image9.png"/><Relationship Id="rId12" Type="http://schemas.openxmlformats.org/officeDocument/2006/relationships/customXml" Target="../ink/ink9.xml"/><Relationship Id="rId17" Type="http://schemas.openxmlformats.org/officeDocument/2006/relationships/customXml" Target="../ink/ink12.xml"/><Relationship Id="rId25" Type="http://schemas.openxmlformats.org/officeDocument/2006/relationships/customXml" Target="../ink/ink19.xml"/><Relationship Id="rId33" Type="http://schemas.openxmlformats.org/officeDocument/2006/relationships/customXml" Target="../ink/ink22.xml"/><Relationship Id="rId38" Type="http://schemas.openxmlformats.org/officeDocument/2006/relationships/customXml" Target="../ink/ink26.xml"/><Relationship Id="rId46" Type="http://schemas.openxmlformats.org/officeDocument/2006/relationships/customXml" Target="../ink/ink34.xml"/><Relationship Id="rId20" Type="http://schemas.openxmlformats.org/officeDocument/2006/relationships/customXml" Target="../ink/ink15.xml"/><Relationship Id="rId41" Type="http://schemas.openxmlformats.org/officeDocument/2006/relationships/customXml" Target="../ink/ink29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2.xml"/><Relationship Id="rId18" Type="http://schemas.openxmlformats.org/officeDocument/2006/relationships/customXml" Target="../ink/ink46.xml"/><Relationship Id="rId26" Type="http://schemas.openxmlformats.org/officeDocument/2006/relationships/customXml" Target="../ink/ink54.xml"/><Relationship Id="rId21" Type="http://schemas.openxmlformats.org/officeDocument/2006/relationships/customXml" Target="../ink/ink49.xml"/><Relationship Id="rId55" Type="http://schemas.openxmlformats.org/officeDocument/2006/relationships/customXml" Target="../ink/ink59.xml"/><Relationship Id="rId63" Type="http://schemas.openxmlformats.org/officeDocument/2006/relationships/customXml" Target="../ink/ink67.xml"/><Relationship Id="rId7" Type="http://schemas.openxmlformats.org/officeDocument/2006/relationships/customXml" Target="../ink/ink37.xml"/><Relationship Id="rId12" Type="http://schemas.openxmlformats.org/officeDocument/2006/relationships/customXml" Target="../ink/ink41.xml"/><Relationship Id="rId17" Type="http://schemas.openxmlformats.org/officeDocument/2006/relationships/customXml" Target="../ink/ink45.xml"/><Relationship Id="rId25" Type="http://schemas.openxmlformats.org/officeDocument/2006/relationships/customXml" Target="../ink/ink53.xml"/><Relationship Id="rId59" Type="http://schemas.openxmlformats.org/officeDocument/2006/relationships/customXml" Target="../ink/ink63.xml"/><Relationship Id="rId2" Type="http://schemas.openxmlformats.org/officeDocument/2006/relationships/customXml" Target="../ink/ink36.xml"/><Relationship Id="rId16" Type="http://schemas.openxmlformats.org/officeDocument/2006/relationships/image" Target="../media/image22.png"/><Relationship Id="rId20" Type="http://schemas.openxmlformats.org/officeDocument/2006/relationships/customXml" Target="../ink/ink48.xml"/><Relationship Id="rId54" Type="http://schemas.openxmlformats.org/officeDocument/2006/relationships/customXml" Target="../ink/ink58.xml"/><Relationship Id="rId62" Type="http://schemas.openxmlformats.org/officeDocument/2006/relationships/customXml" Target="../ink/ink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customXml" Target="../ink/ink40.xml"/><Relationship Id="rId24" Type="http://schemas.openxmlformats.org/officeDocument/2006/relationships/customXml" Target="../ink/ink52.xml"/><Relationship Id="rId53" Type="http://schemas.openxmlformats.org/officeDocument/2006/relationships/customXml" Target="../ink/ink57.xml"/><Relationship Id="rId58" Type="http://schemas.openxmlformats.org/officeDocument/2006/relationships/customXml" Target="../ink/ink62.xml"/><Relationship Id="rId15" Type="http://schemas.openxmlformats.org/officeDocument/2006/relationships/customXml" Target="../ink/ink44.xml"/><Relationship Id="rId23" Type="http://schemas.openxmlformats.org/officeDocument/2006/relationships/customXml" Target="../ink/ink51.xml"/><Relationship Id="rId57" Type="http://schemas.openxmlformats.org/officeDocument/2006/relationships/customXml" Target="../ink/ink61.xml"/><Relationship Id="rId61" Type="http://schemas.openxmlformats.org/officeDocument/2006/relationships/customXml" Target="../ink/ink65.xml"/><Relationship Id="rId95" Type="http://schemas.openxmlformats.org/officeDocument/2006/relationships/image" Target="../media/image14.png"/><Relationship Id="rId10" Type="http://schemas.openxmlformats.org/officeDocument/2006/relationships/customXml" Target="../ink/ink39.xml"/><Relationship Id="rId19" Type="http://schemas.openxmlformats.org/officeDocument/2006/relationships/customXml" Target="../ink/ink47.xml"/><Relationship Id="rId52" Type="http://schemas.openxmlformats.org/officeDocument/2006/relationships/customXml" Target="../ink/ink56.xml"/><Relationship Id="rId60" Type="http://schemas.openxmlformats.org/officeDocument/2006/relationships/customXml" Target="../ink/ink64.xml"/><Relationship Id="rId94" Type="http://schemas.openxmlformats.org/officeDocument/2006/relationships/image" Target="../media/image30.png"/><Relationship Id="rId9" Type="http://schemas.openxmlformats.org/officeDocument/2006/relationships/customXml" Target="../ink/ink38.xml"/><Relationship Id="rId14" Type="http://schemas.openxmlformats.org/officeDocument/2006/relationships/customXml" Target="../ink/ink43.xml"/><Relationship Id="rId22" Type="http://schemas.openxmlformats.org/officeDocument/2006/relationships/customXml" Target="../ink/ink50.xml"/><Relationship Id="rId27" Type="http://schemas.openxmlformats.org/officeDocument/2006/relationships/customXml" Target="../ink/ink55.xml"/><Relationship Id="rId56" Type="http://schemas.openxmlformats.org/officeDocument/2006/relationships/customXml" Target="../ink/ink60.xml"/><Relationship Id="rId8" Type="http://schemas.openxmlformats.org/officeDocument/2006/relationships/image" Target="../media/image21.png"/><Relationship Id="rId5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3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3742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B5396-E766-0D11-E8CC-41043AA53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8" y="637763"/>
            <a:ext cx="9889797" cy="2874471"/>
          </a:xfrm>
        </p:spPr>
        <p:txBody>
          <a:bodyPr anchor="ctr">
            <a:normAutofit/>
          </a:bodyPr>
          <a:lstStyle/>
          <a:p>
            <a:pPr algn="l"/>
            <a:r>
              <a:rPr lang="en-US" sz="5600">
                <a:solidFill>
                  <a:schemeClr val="bg1"/>
                </a:solidFill>
              </a:rPr>
              <a:t>Clear speech, not phonological contrast, constrains convergence to English sibilants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3742597"/>
            <a:ext cx="12191990" cy="3115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28356-2A2C-11A7-67F5-67492105B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558" y="4307684"/>
            <a:ext cx="9544153" cy="1906846"/>
          </a:xfrm>
        </p:spPr>
        <p:txBody>
          <a:bodyPr anchor="t">
            <a:normAutofit/>
          </a:bodyPr>
          <a:lstStyle/>
          <a:p>
            <a:pPr algn="l"/>
            <a:r>
              <a:rPr lang="en-US" sz="3200"/>
              <a:t>Ivy Hauser, Emily Graham and Xinwen Zhang</a:t>
            </a:r>
          </a:p>
          <a:p>
            <a:pPr algn="l"/>
            <a:r>
              <a:rPr lang="en-US" sz="3200"/>
              <a:t>University of Texas Arlington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180" y="41010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E9DB28-0649-38BA-A6FA-EF26F901D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EC07B65-1ABC-C295-3A5E-DC90ADCFE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F9187-D131-D5E0-E5CF-B940E47F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Sibilants de-couple clear speech and contrast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E7B99A-250C-69CF-C998-0EE5FE83D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4A646-405B-D0D6-D9CD-ACD641AC21B1}"/>
              </a:ext>
            </a:extLst>
          </p:cNvPr>
          <p:cNvSpPr txBox="1">
            <a:spLocks/>
          </p:cNvSpPr>
          <p:nvPr/>
        </p:nvSpPr>
        <p:spPr>
          <a:xfrm>
            <a:off x="5662205" y="6315978"/>
            <a:ext cx="185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CoG</a:t>
            </a:r>
            <a:r>
              <a:rPr lang="en-US" sz="3200" dirty="0"/>
              <a:t>)</a:t>
            </a:r>
          </a:p>
        </p:txBody>
      </p:sp>
      <p:pic>
        <p:nvPicPr>
          <p:cNvPr id="6" name="Content Placeholder 3" descr="A diagram of a ship&#10;&#10;Description automatically generated">
            <a:extLst>
              <a:ext uri="{FF2B5EF4-FFF2-40B4-BE49-F238E27FC236}">
                <a16:creationId xmlns:a16="http://schemas.microsoft.com/office/drawing/2014/main" id="{2306793E-1ACF-3070-D25C-4FA3E4F81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479" y="2026648"/>
            <a:ext cx="8484871" cy="42893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E04E57-30D5-0F45-26EE-D9214BBAB28F}"/>
              </a:ext>
            </a:extLst>
          </p:cNvPr>
          <p:cNvSpPr/>
          <p:nvPr/>
        </p:nvSpPr>
        <p:spPr>
          <a:xfrm>
            <a:off x="1111655" y="2175656"/>
            <a:ext cx="8447695" cy="84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3577FF0-C5E3-556C-280C-B49B94C9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033" y="6514232"/>
            <a:ext cx="672957" cy="34376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6113E31D-E2AB-40D1-8B51-AFA5AFEF393A}" type="slidenum">
              <a:rPr lang="en-US" sz="14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10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CDEB0-4516-C2CF-FA10-733576C57064}"/>
              </a:ext>
            </a:extLst>
          </p:cNvPr>
          <p:cNvSpPr txBox="1"/>
          <p:nvPr/>
        </p:nvSpPr>
        <p:spPr>
          <a:xfrm>
            <a:off x="1776248" y="3607521"/>
            <a:ext cx="18813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constraint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A23F32-FF33-1F76-09F6-BB4F9A4509B7}"/>
              </a:ext>
            </a:extLst>
          </p:cNvPr>
          <p:cNvSpPr txBox="1"/>
          <p:nvPr/>
        </p:nvSpPr>
        <p:spPr>
          <a:xfrm>
            <a:off x="9760688" y="2445488"/>
            <a:ext cx="2137022" cy="1415772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NewRomanPSMT"/>
              </a:rPr>
              <a:t>Imitation can be blocked by phonological contrast boundary </a:t>
            </a:r>
            <a:r>
              <a:rPr lang="en-US" sz="1400" dirty="0">
                <a:effectLst/>
                <a:latin typeface="TimesNewRomanPSMT"/>
              </a:rPr>
              <a:t>(Nielsen, 2011)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103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8D3BC-E7BC-EA4C-2AC1-1FDAABFE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125E1F-B584-0A61-D540-433512438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A1308-BD63-4E11-9162-84FDF1F1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Sibilants de-couple clear speech and contrast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8E1647-0AE0-8529-67F6-DC2CAEE03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AECA9F-EBC6-9184-4F53-BFBFF06FE144}"/>
              </a:ext>
            </a:extLst>
          </p:cNvPr>
          <p:cNvSpPr txBox="1">
            <a:spLocks/>
          </p:cNvSpPr>
          <p:nvPr/>
        </p:nvSpPr>
        <p:spPr>
          <a:xfrm>
            <a:off x="5662205" y="6315978"/>
            <a:ext cx="185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CoG</a:t>
            </a:r>
            <a:r>
              <a:rPr lang="en-US" sz="3200" dirty="0"/>
              <a:t>)</a:t>
            </a:r>
          </a:p>
        </p:txBody>
      </p:sp>
      <p:pic>
        <p:nvPicPr>
          <p:cNvPr id="6" name="Content Placeholder 3" descr="A diagram of a ship&#10;&#10;Description automatically generated">
            <a:extLst>
              <a:ext uri="{FF2B5EF4-FFF2-40B4-BE49-F238E27FC236}">
                <a16:creationId xmlns:a16="http://schemas.microsoft.com/office/drawing/2014/main" id="{FB8C5A99-6E55-0045-84C3-8B2DB7FEA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479" y="2026648"/>
            <a:ext cx="8484871" cy="428933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1474E8B-EBDD-A746-8F8C-F843357E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033" y="6514232"/>
            <a:ext cx="672957" cy="34376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6113E31D-E2AB-40D1-8B51-AFA5AFEF393A}" type="slidenum">
              <a:rPr lang="en-US" sz="14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11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5FD4D-656F-B5C7-D4DC-9F9AD99BED1C}"/>
              </a:ext>
            </a:extLst>
          </p:cNvPr>
          <p:cNvSpPr txBox="1"/>
          <p:nvPr/>
        </p:nvSpPr>
        <p:spPr>
          <a:xfrm>
            <a:off x="9760688" y="2445488"/>
            <a:ext cx="2052084" cy="1415772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NewRomanPSMT"/>
              </a:rPr>
              <a:t>English speakers enhance frequency of /s </a:t>
            </a:r>
            <a:r>
              <a:rPr lang="en-US" sz="1800" dirty="0" err="1">
                <a:effectLst/>
                <a:latin typeface="TimesNewRomanPSMT"/>
              </a:rPr>
              <a:t>ʃ</a:t>
            </a:r>
            <a:r>
              <a:rPr lang="en-US" sz="1800" dirty="0">
                <a:effectLst/>
                <a:latin typeface="TimesNewRomanPSMT"/>
              </a:rPr>
              <a:t>/ when speaking clearly </a:t>
            </a:r>
            <a:r>
              <a:rPr lang="en-US" sz="1400" dirty="0">
                <a:effectLst/>
                <a:latin typeface="TimesNewRomanPSMT"/>
              </a:rPr>
              <a:t>(</a:t>
            </a:r>
            <a:r>
              <a:rPr lang="en-US" sz="1400" dirty="0" err="1">
                <a:effectLst/>
                <a:latin typeface="TimesNewRomanPSMT"/>
              </a:rPr>
              <a:t>Maniwa</a:t>
            </a:r>
            <a:r>
              <a:rPr lang="en-US" sz="1400" dirty="0">
                <a:effectLst/>
                <a:latin typeface="TimesNewRomanPSMT"/>
              </a:rPr>
              <a:t> et al., 2009) 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FD759-3D7D-CF1E-93CA-C88E60A8789A}"/>
              </a:ext>
            </a:extLst>
          </p:cNvPr>
          <p:cNvSpPr txBox="1"/>
          <p:nvPr/>
        </p:nvSpPr>
        <p:spPr>
          <a:xfrm>
            <a:off x="1776248" y="3607521"/>
            <a:ext cx="18813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constraint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93CB4-4321-BDF4-CD58-B2A722A63D9D}"/>
              </a:ext>
            </a:extLst>
          </p:cNvPr>
          <p:cNvSpPr txBox="1"/>
          <p:nvPr/>
        </p:nvSpPr>
        <p:spPr>
          <a:xfrm>
            <a:off x="1466193" y="2626323"/>
            <a:ext cx="18813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constraint</a:t>
            </a:r>
          </a:p>
        </p:txBody>
      </p:sp>
    </p:spTree>
    <p:extLst>
      <p:ext uri="{BB962C8B-B14F-4D97-AF65-F5344CB8AC3E}">
        <p14:creationId xmlns:p14="http://schemas.microsoft.com/office/powerpoint/2010/main" val="111847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23586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448DD-79F7-B545-B3CB-BBA8F0A6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152037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Experimental study: delayed shadowing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58676"/>
            <a:ext cx="12191990" cy="4545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8936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B3D70-2405-F84A-9036-64FCBB99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033" y="6514232"/>
            <a:ext cx="672957" cy="34376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6113E31D-E2AB-40D1-8B51-AFA5AFEF393A}" type="slidenum">
              <a:rPr lang="en-US" sz="14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12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8" name="Content Placeholder 7" descr="A close-up of a sign&#10;&#10;Description automatically generated">
            <a:extLst>
              <a:ext uri="{FF2B5EF4-FFF2-40B4-BE49-F238E27FC236}">
                <a16:creationId xmlns:a16="http://schemas.microsoft.com/office/drawing/2014/main" id="{4B351E8D-B99A-1BE3-B1DA-4E664B04D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72" y="2734976"/>
            <a:ext cx="11877246" cy="3402956"/>
          </a:xfrm>
        </p:spPr>
      </p:pic>
    </p:spTree>
    <p:extLst>
      <p:ext uri="{BB962C8B-B14F-4D97-AF65-F5344CB8AC3E}">
        <p14:creationId xmlns:p14="http://schemas.microsoft.com/office/powerpoint/2010/main" val="1536502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232C63-9264-9EF5-8B07-A2C29E14F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D2CB63A-C710-CCD6-CE3B-5F786BB1F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23586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58AEE-9DC3-682B-B692-61C552E5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152037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Exposure stimuli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475EED-4BCE-25DA-8967-41812778C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58676"/>
            <a:ext cx="12191990" cy="4545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2AFBBD-86FF-C381-30A0-73BC6D9A9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8936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1ADA7-BA21-08F5-587E-22D79B20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033" y="6514232"/>
            <a:ext cx="672957" cy="34376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6113E31D-E2AB-40D1-8B51-AFA5AFEF393A}" type="slidenum">
              <a:rPr lang="en-US" sz="14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D968-50AD-2BBE-EF7A-AFB5D1251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59" y="3100283"/>
            <a:ext cx="9889788" cy="3467448"/>
          </a:xfrm>
        </p:spPr>
        <p:txBody>
          <a:bodyPr>
            <a:normAutofit/>
          </a:bodyPr>
          <a:lstStyle/>
          <a:p>
            <a:r>
              <a:rPr lang="en-US" dirty="0"/>
              <a:t>80 /s/ or /</a:t>
            </a:r>
            <a:r>
              <a:rPr lang="en-US" dirty="0" err="1"/>
              <a:t>ʃ</a:t>
            </a:r>
            <a:r>
              <a:rPr lang="en-US" dirty="0"/>
              <a:t>/ initial words</a:t>
            </a:r>
          </a:p>
          <a:p>
            <a:pPr lvl="1"/>
            <a:r>
              <a:rPr lang="en-US" dirty="0"/>
              <a:t>All had initial stress and no onset clusters</a:t>
            </a:r>
          </a:p>
          <a:p>
            <a:pPr lvl="1"/>
            <a:r>
              <a:rPr lang="en-US" dirty="0"/>
              <a:t>Balanced for phonological neighborhood density, vowel rounding, and lexical frequency.</a:t>
            </a:r>
          </a:p>
          <a:p>
            <a:r>
              <a:rPr lang="en-US" dirty="0"/>
              <a:t>40 sonorant-initial fillers</a:t>
            </a:r>
          </a:p>
          <a:p>
            <a:r>
              <a:rPr lang="en-US" dirty="0"/>
              <a:t>Recorded by female L1 American English talker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83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FC88C8-CFEC-BF56-E63D-36F7670D2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94E37F6-A469-B524-6E31-FED9020F6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23586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E62DA-BA21-79FB-AF33-15408691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152037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Participants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FE4740-50B8-D320-9D8E-F06C8CC08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58676"/>
            <a:ext cx="12191990" cy="4545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0E5A44-CF54-EF55-362E-896D9632A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8936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8D6A8-46EB-9D2B-8F94-B66D4E1B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033" y="6514232"/>
            <a:ext cx="672957" cy="34376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6113E31D-E2AB-40D1-8B51-AFA5AFEF393A}" type="slidenum">
              <a:rPr lang="en-US" sz="14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14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70756-001B-8C2B-7805-E001645A3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59" y="3100283"/>
            <a:ext cx="9889788" cy="3467448"/>
          </a:xfrm>
        </p:spPr>
        <p:txBody>
          <a:bodyPr>
            <a:normAutofit/>
          </a:bodyPr>
          <a:lstStyle/>
          <a:p>
            <a:r>
              <a:rPr lang="en-US" dirty="0"/>
              <a:t>60 monolingual English speakers </a:t>
            </a:r>
            <a:r>
              <a:rPr lang="en-US" sz="2000" dirty="0"/>
              <a:t>(more bilingual/L2 not reported here)</a:t>
            </a:r>
          </a:p>
          <a:p>
            <a:pPr lvl="1"/>
            <a:r>
              <a:rPr lang="en-US" dirty="0"/>
              <a:t>37 female, 19 male, 1 genderqueer, 3 non-binary</a:t>
            </a:r>
          </a:p>
          <a:p>
            <a:r>
              <a:rPr lang="en-US" dirty="0"/>
              <a:t>Between-subjects design – each person exposed to one of: </a:t>
            </a:r>
          </a:p>
          <a:p>
            <a:pPr lvl="1"/>
            <a:r>
              <a:rPr lang="en-US" dirty="0"/>
              <a:t>enhanced /s/</a:t>
            </a:r>
          </a:p>
          <a:p>
            <a:pPr lvl="1"/>
            <a:r>
              <a:rPr lang="en-US" dirty="0"/>
              <a:t>reduced /s/</a:t>
            </a:r>
          </a:p>
          <a:p>
            <a:pPr lvl="1"/>
            <a:r>
              <a:rPr lang="en-US" dirty="0"/>
              <a:t>enhanced /</a:t>
            </a:r>
            <a:r>
              <a:rPr lang="en-US" dirty="0" err="1"/>
              <a:t>ʃ</a:t>
            </a:r>
            <a:r>
              <a:rPr lang="en-US" dirty="0"/>
              <a:t>/</a:t>
            </a:r>
          </a:p>
          <a:p>
            <a:pPr lvl="1"/>
            <a:r>
              <a:rPr lang="en-US" dirty="0"/>
              <a:t>reduced /</a:t>
            </a:r>
            <a:r>
              <a:rPr lang="en-US" dirty="0" err="1"/>
              <a:t>ʃ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3552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raw&#10;&#10;Description automatically generated">
            <a:extLst>
              <a:ext uri="{FF2B5EF4-FFF2-40B4-BE49-F238E27FC236}">
                <a16:creationId xmlns:a16="http://schemas.microsoft.com/office/drawing/2014/main" id="{991E6478-90B1-6835-3DA0-06BC4A183B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724" y="398214"/>
            <a:ext cx="10338759" cy="4006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8448DD-79F7-B545-B3CB-BBA8F0A6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anchor="ctr">
            <a:normAutofit/>
          </a:bodyPr>
          <a:lstStyle/>
          <a:p>
            <a:pPr algn="r"/>
            <a:r>
              <a:rPr lang="en-US" sz="4000" dirty="0"/>
              <a:t>Exposure stimuli manipulation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F748-054A-4947-A0E5-11D225537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301" y="4905300"/>
            <a:ext cx="5493699" cy="1554485"/>
          </a:xfrm>
        </p:spPr>
        <p:txBody>
          <a:bodyPr anchor="ctr">
            <a:normAutofit/>
          </a:bodyPr>
          <a:lstStyle/>
          <a:p>
            <a:r>
              <a:rPr lang="en-US" sz="2200" dirty="0"/>
              <a:t>All words normalized for pitch and amplitude.</a:t>
            </a:r>
          </a:p>
          <a:p>
            <a:r>
              <a:rPr lang="en-US" sz="2200" dirty="0"/>
              <a:t>Shift frequencies function in </a:t>
            </a:r>
            <a:r>
              <a:rPr lang="en-US" sz="2200" dirty="0" err="1"/>
              <a:t>Praat</a:t>
            </a:r>
            <a:r>
              <a:rPr lang="en-US" sz="2200" dirty="0"/>
              <a:t> to enhance or reduce </a:t>
            </a:r>
            <a:r>
              <a:rPr lang="en-US" sz="2200" dirty="0" err="1"/>
              <a:t>CoG</a:t>
            </a:r>
            <a:r>
              <a:rPr lang="en-US" sz="2200" dirty="0"/>
              <a:t> by 15%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B3D70-2405-F84A-9036-64FCBB99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7" name="safe">
            <a:hlinkClick r:id="" action="ppaction://media"/>
            <a:extLst>
              <a:ext uri="{FF2B5EF4-FFF2-40B4-BE49-F238E27FC236}">
                <a16:creationId xmlns:a16="http://schemas.microsoft.com/office/drawing/2014/main" id="{93FB54A8-14C3-4E41-035D-A3B005650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10077" y="3499609"/>
            <a:ext cx="812800" cy="812800"/>
          </a:xfrm>
          <a:prstGeom prst="rect">
            <a:avLst/>
          </a:prstGeom>
        </p:spPr>
      </p:pic>
      <p:pic>
        <p:nvPicPr>
          <p:cNvPr id="8" name="safe-r">
            <a:hlinkClick r:id="" action="ppaction://media"/>
            <a:extLst>
              <a:ext uri="{FF2B5EF4-FFF2-40B4-BE49-F238E27FC236}">
                <a16:creationId xmlns:a16="http://schemas.microsoft.com/office/drawing/2014/main" id="{57006507-D81E-53DC-C20E-701584349F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877" y="3499609"/>
            <a:ext cx="812800" cy="812800"/>
          </a:xfrm>
          <a:prstGeom prst="rect">
            <a:avLst/>
          </a:prstGeom>
        </p:spPr>
      </p:pic>
      <p:pic>
        <p:nvPicPr>
          <p:cNvPr id="9" name="safe-e">
            <a:hlinkClick r:id="" action="ppaction://media"/>
            <a:extLst>
              <a:ext uri="{FF2B5EF4-FFF2-40B4-BE49-F238E27FC236}">
                <a16:creationId xmlns:a16="http://schemas.microsoft.com/office/drawing/2014/main" id="{A9CE2241-81E0-5420-1732-8BC381456B3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98350" y="3499609"/>
            <a:ext cx="812800" cy="81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B34B28-9C83-119C-7BAF-11AB97AA4918}"/>
              </a:ext>
            </a:extLst>
          </p:cNvPr>
          <p:cNvSpPr txBox="1"/>
          <p:nvPr/>
        </p:nvSpPr>
        <p:spPr>
          <a:xfrm>
            <a:off x="5622877" y="552313"/>
            <a:ext cx="136477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avg </a:t>
            </a:r>
            <a:r>
              <a:rPr lang="en-US" sz="1600" dirty="0">
                <a:effectLst/>
              </a:rPr>
              <a:t>8,938 Hz 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EB52F4-DDDA-AF87-A17E-4A18337F4862}"/>
              </a:ext>
            </a:extLst>
          </p:cNvPr>
          <p:cNvSpPr txBox="1"/>
          <p:nvPr/>
        </p:nvSpPr>
        <p:spPr>
          <a:xfrm>
            <a:off x="9050740" y="552313"/>
            <a:ext cx="152627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avg </a:t>
            </a:r>
            <a:r>
              <a:rPr lang="en-US" sz="1600" dirty="0">
                <a:effectLst/>
              </a:rPr>
              <a:t>10,430 Hz 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4DA86F-0FC5-5C14-1E57-6AC5773144CA}"/>
              </a:ext>
            </a:extLst>
          </p:cNvPr>
          <p:cNvSpPr txBox="1"/>
          <p:nvPr/>
        </p:nvSpPr>
        <p:spPr>
          <a:xfrm>
            <a:off x="2301920" y="552313"/>
            <a:ext cx="136477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avg </a:t>
            </a:r>
            <a:r>
              <a:rPr lang="en-US" sz="1600" dirty="0">
                <a:effectLst/>
              </a:rPr>
              <a:t>7,751 Hz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48510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7455-7CFC-A142-AC55-1D837F2B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EBD44-176F-284F-9431-8295386A8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058400" cy="40386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Forced alignment (McAuliffe et al., 2017) with hand-edited sibilant boundaries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CoG</a:t>
            </a:r>
            <a:r>
              <a:rPr lang="en-US" dirty="0"/>
              <a:t> calculated from time-averaged spectrum of middle 80% of sibilant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Frequencies below 1000 Hz filtered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DF850-7567-7D4A-9D0B-EF48013B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A close-up of a screen&#10;&#10;Description automatically generated">
            <a:extLst>
              <a:ext uri="{FF2B5EF4-FFF2-40B4-BE49-F238E27FC236}">
                <a16:creationId xmlns:a16="http://schemas.microsoft.com/office/drawing/2014/main" id="{6170A151-0348-4242-BAB1-73DB68BA2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2"/>
          <a:stretch/>
        </p:blipFill>
        <p:spPr>
          <a:xfrm>
            <a:off x="2813050" y="3784339"/>
            <a:ext cx="6565900" cy="276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87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628A5-7B9D-6588-478A-15C166BF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Control results: /s/ convergence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diagram of a ship&#10;&#10;Description automatically generated">
            <a:extLst>
              <a:ext uri="{FF2B5EF4-FFF2-40B4-BE49-F238E27FC236}">
                <a16:creationId xmlns:a16="http://schemas.microsoft.com/office/drawing/2014/main" id="{5848CDD1-27EA-C03B-5CDA-4266072E8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609" y="2261336"/>
            <a:ext cx="7729516" cy="39074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E6F4EE-AE81-1C6B-9029-25F8CF932B90}"/>
              </a:ext>
            </a:extLst>
          </p:cNvPr>
          <p:cNvSpPr/>
          <p:nvPr/>
        </p:nvSpPr>
        <p:spPr>
          <a:xfrm>
            <a:off x="7021392" y="2261336"/>
            <a:ext cx="3027903" cy="297230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77001A-D087-6760-FEDC-B4ED00163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4177B-0B1E-6545-5678-36D61034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Control results: /s/ convergence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D1707AA-DAED-3BE8-C4E9-3265C98D0351}"/>
                  </a:ext>
                </a:extLst>
              </p14:cNvPr>
              <p14:cNvContentPartPr/>
              <p14:nvPr/>
            </p14:nvContentPartPr>
            <p14:xfrm>
              <a:off x="5049423" y="295495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D1707AA-DAED-3BE8-C4E9-3265C98D03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1423" y="293695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DEBC277-6D23-C88C-98DC-6EE4AA5F9514}"/>
                  </a:ext>
                </a:extLst>
              </p14:cNvPr>
              <p14:cNvContentPartPr/>
              <p14:nvPr/>
            </p14:nvContentPartPr>
            <p14:xfrm>
              <a:off x="6398750" y="3100090"/>
              <a:ext cx="390960" cy="187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DEBC277-6D23-C88C-98DC-6EE4AA5F95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0750" y="3082430"/>
                <a:ext cx="426600" cy="53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C128FEE-4705-29D3-BE5F-83290A4FD8B5}"/>
                  </a:ext>
                </a:extLst>
              </p14:cNvPr>
              <p14:cNvContentPartPr/>
              <p14:nvPr/>
            </p14:nvContentPartPr>
            <p14:xfrm>
              <a:off x="5393630" y="3106210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C128FEE-4705-29D3-BE5F-83290A4FD8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5630" y="30882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92AE2A-3E31-AECF-3145-0DAB3176D75E}"/>
                  </a:ext>
                </a:extLst>
              </p14:cNvPr>
              <p14:cNvContentPartPr/>
              <p14:nvPr/>
            </p14:nvContentPartPr>
            <p14:xfrm>
              <a:off x="5417750" y="3103690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92AE2A-3E31-AECF-3145-0DAB3176D7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9750" y="30856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76B8ACB-FB83-3EF3-64E1-7F4B665AA7BF}"/>
                  </a:ext>
                </a:extLst>
              </p14:cNvPr>
              <p14:cNvContentPartPr/>
              <p14:nvPr/>
            </p14:nvContentPartPr>
            <p14:xfrm>
              <a:off x="5438630" y="3103690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76B8ACB-FB83-3EF3-64E1-7F4B665AA7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0630" y="30856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8121AA0-438F-0E99-99F1-84E176E03AA8}"/>
                  </a:ext>
                </a:extLst>
              </p14:cNvPr>
              <p14:cNvContentPartPr/>
              <p14:nvPr/>
            </p14:nvContentPartPr>
            <p14:xfrm>
              <a:off x="5536190" y="3107290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8121AA0-438F-0E99-99F1-84E176E03A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8190" y="30892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BEC6A09-3BB9-47D3-9BC4-DA3A08EC3221}"/>
                  </a:ext>
                </a:extLst>
              </p14:cNvPr>
              <p14:cNvContentPartPr/>
              <p14:nvPr/>
            </p14:nvContentPartPr>
            <p14:xfrm>
              <a:off x="5561750" y="3107290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BEC6A09-3BB9-47D3-9BC4-DA3A08EC32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3750" y="30892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FC27DB0-FF1D-BEB5-BE76-2E2C05997B4F}"/>
                  </a:ext>
                </a:extLst>
              </p14:cNvPr>
              <p14:cNvContentPartPr/>
              <p14:nvPr/>
            </p14:nvContentPartPr>
            <p14:xfrm>
              <a:off x="5589830" y="3108010"/>
              <a:ext cx="36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FC27DB0-FF1D-BEB5-BE76-2E2C05997B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71830" y="30900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D4A8148-AACC-885C-41A8-23D6D044053A}"/>
                  </a:ext>
                </a:extLst>
              </p14:cNvPr>
              <p14:cNvContentPartPr/>
              <p14:nvPr/>
            </p14:nvContentPartPr>
            <p14:xfrm>
              <a:off x="5674070" y="3101170"/>
              <a:ext cx="522360" cy="18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D4A8148-AACC-885C-41A8-23D6D044053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56070" y="3083516"/>
                <a:ext cx="558000" cy="53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2A94EEC-7462-A140-FB43-825C3AC73063}"/>
                  </a:ext>
                </a:extLst>
              </p14:cNvPr>
              <p14:cNvContentPartPr/>
              <p14:nvPr/>
            </p14:nvContentPartPr>
            <p14:xfrm>
              <a:off x="5697830" y="3083530"/>
              <a:ext cx="207720" cy="72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2A94EEC-7462-A140-FB43-825C3AC730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79830" y="3065530"/>
                <a:ext cx="2433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E64648B-4F34-35F1-9344-C43486F3F2B3}"/>
                  </a:ext>
                </a:extLst>
              </p14:cNvPr>
              <p14:cNvContentPartPr/>
              <p14:nvPr/>
            </p14:nvContentPartPr>
            <p14:xfrm>
              <a:off x="6281030" y="3102250"/>
              <a:ext cx="360" cy="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E64648B-4F34-35F1-9344-C43486F3F2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3030" y="30842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41F0C4-D10E-21C9-8F8D-F0F57CE196A0}"/>
                  </a:ext>
                </a:extLst>
              </p14:cNvPr>
              <p14:cNvContentPartPr/>
              <p14:nvPr/>
            </p14:nvContentPartPr>
            <p14:xfrm>
              <a:off x="6284270" y="3110890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41F0C4-D10E-21C9-8F8D-F0F57CE196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6270" y="30928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433C22C-32F4-0DD1-777F-862FD40530E9}"/>
                  </a:ext>
                </a:extLst>
              </p14:cNvPr>
              <p14:cNvContentPartPr/>
              <p14:nvPr/>
            </p14:nvContentPartPr>
            <p14:xfrm>
              <a:off x="6284270" y="3099730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433C22C-32F4-0DD1-777F-862FD40530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6270" y="30817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13DA532-9631-6998-6E6F-FCE6FB474AD8}"/>
                  </a:ext>
                </a:extLst>
              </p14:cNvPr>
              <p14:cNvContentPartPr/>
              <p14:nvPr/>
            </p14:nvContentPartPr>
            <p14:xfrm>
              <a:off x="6353390" y="309721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13DA532-9631-6998-6E6F-FCE6FB474A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5390" y="30792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1E031D1-AD0D-C235-4725-8A953D4DECC3}"/>
                  </a:ext>
                </a:extLst>
              </p14:cNvPr>
              <p14:cNvContentPartPr/>
              <p14:nvPr/>
            </p14:nvContentPartPr>
            <p14:xfrm>
              <a:off x="6353390" y="3097570"/>
              <a:ext cx="360" cy="3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1E031D1-AD0D-C235-4725-8A953D4DEC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5390" y="30795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91B67B4-9967-762B-5471-2AA71182D868}"/>
                  </a:ext>
                </a:extLst>
              </p14:cNvPr>
              <p14:cNvContentPartPr/>
              <p14:nvPr/>
            </p14:nvContentPartPr>
            <p14:xfrm>
              <a:off x="6353390" y="3105130"/>
              <a:ext cx="360" cy="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91B67B4-9967-762B-5471-2AA71182D8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5390" y="30871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9C66637-5CF7-900E-0B97-6FEF1DA191BC}"/>
                  </a:ext>
                </a:extLst>
              </p14:cNvPr>
              <p14:cNvContentPartPr/>
              <p14:nvPr/>
            </p14:nvContentPartPr>
            <p14:xfrm>
              <a:off x="5040783" y="307087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9C66637-5CF7-900E-0B97-6FEF1DA191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2783" y="30528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0AD4231-2F81-9EAD-40D5-3FA450152629}"/>
                  </a:ext>
                </a:extLst>
              </p14:cNvPr>
              <p14:cNvContentPartPr/>
              <p14:nvPr/>
            </p14:nvContentPartPr>
            <p14:xfrm>
              <a:off x="4835270" y="3285490"/>
              <a:ext cx="51120" cy="2412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0AD4231-2F81-9EAD-40D5-3FA45015262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17270" y="3267517"/>
                <a:ext cx="86760" cy="276787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98D805FF-7F00-AA25-80E4-D248B56B43D5}"/>
              </a:ext>
            </a:extLst>
          </p:cNvPr>
          <p:cNvGrpSpPr/>
          <p:nvPr/>
        </p:nvGrpSpPr>
        <p:grpSpPr>
          <a:xfrm>
            <a:off x="4749590" y="3092170"/>
            <a:ext cx="538920" cy="208440"/>
            <a:chOff x="4749590" y="3092170"/>
            <a:chExt cx="53892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EBCA54C-88F4-FE09-A289-C106937CDC31}"/>
                    </a:ext>
                  </a:extLst>
                </p14:cNvPr>
                <p14:cNvContentPartPr/>
                <p14:nvPr/>
              </p14:nvContentPartPr>
              <p14:xfrm>
                <a:off x="4824110" y="3095770"/>
                <a:ext cx="464400" cy="14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EBCA54C-88F4-FE09-A289-C106937CDC3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06470" y="3077770"/>
                  <a:ext cx="500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B33C4A0-C317-C084-263D-80068755E269}"/>
                    </a:ext>
                  </a:extLst>
                </p14:cNvPr>
                <p14:cNvContentPartPr/>
                <p14:nvPr/>
              </p14:nvContentPartPr>
              <p14:xfrm>
                <a:off x="4813670" y="3105490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B33C4A0-C317-C084-263D-80068755E26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96030" y="30878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C4C168-AA74-BB40-3CFB-3286457E8809}"/>
                    </a:ext>
                  </a:extLst>
                </p14:cNvPr>
                <p14:cNvContentPartPr/>
                <p14:nvPr/>
              </p14:nvContentPartPr>
              <p14:xfrm>
                <a:off x="4807550" y="3092170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C4C168-AA74-BB40-3CFB-3286457E88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89910" y="30745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5FE0CD2-1F56-1E5A-AE8C-567EF6063D39}"/>
                    </a:ext>
                  </a:extLst>
                </p14:cNvPr>
                <p14:cNvContentPartPr/>
                <p14:nvPr/>
              </p14:nvContentPartPr>
              <p14:xfrm>
                <a:off x="4806830" y="3102610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5FE0CD2-1F56-1E5A-AE8C-567EF6063D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89190" y="30846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3FDD1F4-0C27-6507-B049-FFD910FF9B62}"/>
                    </a:ext>
                  </a:extLst>
                </p14:cNvPr>
                <p14:cNvContentPartPr/>
                <p14:nvPr/>
              </p14:nvContentPartPr>
              <p14:xfrm>
                <a:off x="4815470" y="3145810"/>
                <a:ext cx="94320" cy="154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3FDD1F4-0C27-6507-B049-FFD910FF9B6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97470" y="3127810"/>
                  <a:ext cx="129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20A50F8-9D0E-107F-CC70-7FCA2A7F68FA}"/>
                    </a:ext>
                  </a:extLst>
                </p14:cNvPr>
                <p14:cNvContentPartPr/>
                <p14:nvPr/>
              </p14:nvContentPartPr>
              <p14:xfrm>
                <a:off x="4812230" y="3239410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20A50F8-9D0E-107F-CC70-7FCA2A7F68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94230" y="32217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65B628C-2D8B-FA0A-60FA-8CF3F54A0099}"/>
                    </a:ext>
                  </a:extLst>
                </p14:cNvPr>
                <p14:cNvContentPartPr/>
                <p14:nvPr/>
              </p14:nvContentPartPr>
              <p14:xfrm>
                <a:off x="4812230" y="3267130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65B628C-2D8B-FA0A-60FA-8CF3F54A009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94230" y="32491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8E553D0-9125-E442-5D24-0F7C7542F52B}"/>
                    </a:ext>
                  </a:extLst>
                </p14:cNvPr>
                <p14:cNvContentPartPr/>
                <p14:nvPr/>
              </p14:nvContentPartPr>
              <p14:xfrm>
                <a:off x="4812230" y="3256330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8E553D0-9125-E442-5D24-0F7C7542F52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94230" y="32386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5E23F58-944E-8AF9-7E49-C37BDFF1A580}"/>
                    </a:ext>
                  </a:extLst>
                </p14:cNvPr>
                <p14:cNvContentPartPr/>
                <p14:nvPr/>
              </p14:nvContentPartPr>
              <p14:xfrm>
                <a:off x="4812230" y="3253450"/>
                <a:ext cx="36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5E23F58-944E-8AF9-7E49-C37BDFF1A5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94230" y="32354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6E0FB2C-2465-F408-5674-B39CD750FD97}"/>
                    </a:ext>
                  </a:extLst>
                </p14:cNvPr>
                <p14:cNvContentPartPr/>
                <p14:nvPr/>
              </p14:nvContentPartPr>
              <p14:xfrm>
                <a:off x="4811510" y="3286570"/>
                <a:ext cx="36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6E0FB2C-2465-F408-5674-B39CD750FD9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93510" y="32685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1277A05-2E44-E200-AFB0-4C5F61C5C04C}"/>
                    </a:ext>
                  </a:extLst>
                </p14:cNvPr>
                <p14:cNvContentPartPr/>
                <p14:nvPr/>
              </p14:nvContentPartPr>
              <p14:xfrm>
                <a:off x="4808630" y="3230050"/>
                <a:ext cx="36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1277A05-2E44-E200-AFB0-4C5F61C5C0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90990" y="32120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53F3743-71B8-FDAC-0FCB-75D99121DA91}"/>
                    </a:ext>
                  </a:extLst>
                </p14:cNvPr>
                <p14:cNvContentPartPr/>
                <p14:nvPr/>
              </p14:nvContentPartPr>
              <p14:xfrm>
                <a:off x="4808630" y="3238690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53F3743-71B8-FDAC-0FCB-75D99121DA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90990" y="32206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78D7231-77AB-57FC-9D36-8FE445A028C4}"/>
                    </a:ext>
                  </a:extLst>
                </p14:cNvPr>
                <p14:cNvContentPartPr/>
                <p14:nvPr/>
              </p14:nvContentPartPr>
              <p14:xfrm>
                <a:off x="4808630" y="3247330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78D7231-77AB-57FC-9D36-8FE445A028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90990" y="32296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69E29EC-D665-6B59-74F0-A08185F1A35E}"/>
                    </a:ext>
                  </a:extLst>
                </p14:cNvPr>
                <p14:cNvContentPartPr/>
                <p14:nvPr/>
              </p14:nvContentPartPr>
              <p14:xfrm>
                <a:off x="4808630" y="3264610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69E29EC-D665-6B59-74F0-A08185F1A3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90990" y="32466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229D1E8-967C-5DF9-1844-4F9532BB0D53}"/>
                    </a:ext>
                  </a:extLst>
                </p14:cNvPr>
                <p14:cNvContentPartPr/>
                <p14:nvPr/>
              </p14:nvContentPartPr>
              <p14:xfrm>
                <a:off x="4808630" y="3270370"/>
                <a:ext cx="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229D1E8-967C-5DF9-1844-4F9532BB0D5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90990" y="32523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D103802-996B-F33E-FABA-89C8BFBDAC2F}"/>
                    </a:ext>
                  </a:extLst>
                </p14:cNvPr>
                <p14:cNvContentPartPr/>
                <p14:nvPr/>
              </p14:nvContentPartPr>
              <p14:xfrm>
                <a:off x="4749590" y="3285490"/>
                <a:ext cx="360" cy="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D103802-996B-F33E-FABA-89C8BFBDAC2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31590" y="32674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D5CF4A5-ACEF-AD96-AF8E-0C8C8EC31431}"/>
                    </a:ext>
                  </a:extLst>
                </p14:cNvPr>
                <p14:cNvContentPartPr/>
                <p14:nvPr/>
              </p14:nvContentPartPr>
              <p14:xfrm>
                <a:off x="4749590" y="3284050"/>
                <a:ext cx="36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D5CF4A5-ACEF-AD96-AF8E-0C8C8EC3143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31590" y="32660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Picture 2" descr="A graph of a graph with a diagram&#10;&#10;Description automatically generated with medium confidence">
            <a:extLst>
              <a:ext uri="{FF2B5EF4-FFF2-40B4-BE49-F238E27FC236}">
                <a16:creationId xmlns:a16="http://schemas.microsoft.com/office/drawing/2014/main" id="{D252AB63-83A5-87E5-CF66-7C6DF79907E2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015848" y="1785844"/>
            <a:ext cx="6530363" cy="5021058"/>
          </a:xfrm>
          <a:prstGeom prst="rect">
            <a:avLst/>
          </a:prstGeom>
        </p:spPr>
      </p:pic>
      <p:sp>
        <p:nvSpPr>
          <p:cNvPr id="4" name="Action Button: Custom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EFD1377-AF90-FEC9-3C6D-C63DC74A3308}"/>
              </a:ext>
            </a:extLst>
          </p:cNvPr>
          <p:cNvSpPr/>
          <p:nvPr/>
        </p:nvSpPr>
        <p:spPr>
          <a:xfrm>
            <a:off x="6672350" y="1785844"/>
            <a:ext cx="2871340" cy="4742464"/>
          </a:xfrm>
          <a:prstGeom prst="actionButtonBlank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2ED59-0FA1-5C0B-A05A-D45B19381368}"/>
              </a:ext>
            </a:extLst>
          </p:cNvPr>
          <p:cNvSpPr txBox="1"/>
          <p:nvPr/>
        </p:nvSpPr>
        <p:spPr>
          <a:xfrm>
            <a:off x="1362943" y="2422251"/>
            <a:ext cx="1380046" cy="3016210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76656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increase in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CoG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 exposure to enhanced /s/</a:t>
            </a:r>
          </a:p>
          <a:p>
            <a:pPr defTabSz="676656"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76656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Consistent with both hypotheses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7280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C1AD2-4CD5-C682-EB02-11FAF1C60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8F471-BB8E-9F43-3355-5128295E1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05BDB-C4B0-E575-DC98-912C7C6F3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Control results: /s/ convergence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C2FA87-2080-7D39-D592-951957725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4EDFA2-7F56-8E12-EB0D-D8989D0BE6FA}"/>
              </a:ext>
            </a:extLst>
          </p:cNvPr>
          <p:cNvSpPr txBox="1"/>
          <p:nvPr/>
        </p:nvSpPr>
        <p:spPr>
          <a:xfrm>
            <a:off x="1362943" y="2422251"/>
            <a:ext cx="1380046" cy="3016210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76656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increase in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CoG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 exposure to enhanced /s/</a:t>
            </a:r>
          </a:p>
          <a:p>
            <a:pPr defTabSz="676656"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76656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Consistent with both hypotheses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199CE3-6942-57A4-C093-DC2397F2A4A2}"/>
                  </a:ext>
                </a:extLst>
              </p14:cNvPr>
              <p14:cNvContentPartPr/>
              <p14:nvPr/>
            </p14:nvContentPartPr>
            <p14:xfrm>
              <a:off x="5049423" y="2954958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199CE3-6942-57A4-C093-DC2397F2A4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31423" y="293695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C82E862-1F0A-F8BA-4E8B-5BE37C9E5AFB}"/>
                  </a:ext>
                </a:extLst>
              </p14:cNvPr>
              <p14:cNvContentPartPr/>
              <p14:nvPr/>
            </p14:nvContentPartPr>
            <p14:xfrm>
              <a:off x="6398750" y="3100090"/>
              <a:ext cx="390960" cy="187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C82E862-1F0A-F8BA-4E8B-5BE37C9E5A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0750" y="3082430"/>
                <a:ext cx="426600" cy="53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B1D8C36-223A-9FFC-8F47-18A59519B118}"/>
                  </a:ext>
                </a:extLst>
              </p14:cNvPr>
              <p14:cNvContentPartPr/>
              <p14:nvPr/>
            </p14:nvContentPartPr>
            <p14:xfrm>
              <a:off x="5393630" y="310621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B1D8C36-223A-9FFC-8F47-18A59519B1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5630" y="30882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29C614B-794C-857A-3948-7077A8A70574}"/>
                  </a:ext>
                </a:extLst>
              </p14:cNvPr>
              <p14:cNvContentPartPr/>
              <p14:nvPr/>
            </p14:nvContentPartPr>
            <p14:xfrm>
              <a:off x="5417750" y="310369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29C614B-794C-857A-3948-7077A8A705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9750" y="30856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61100D4-215A-C8F1-13F7-2DF611DAE376}"/>
                  </a:ext>
                </a:extLst>
              </p14:cNvPr>
              <p14:cNvContentPartPr/>
              <p14:nvPr/>
            </p14:nvContentPartPr>
            <p14:xfrm>
              <a:off x="5438630" y="3103690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61100D4-215A-C8F1-13F7-2DF611DAE3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0630" y="30856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59C3B28-C056-1FDA-D1EA-9BE0D13DF393}"/>
                  </a:ext>
                </a:extLst>
              </p14:cNvPr>
              <p14:cNvContentPartPr/>
              <p14:nvPr/>
            </p14:nvContentPartPr>
            <p14:xfrm>
              <a:off x="5536190" y="3107290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59C3B28-C056-1FDA-D1EA-9BE0D13DF3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18190" y="30892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5A1FCF7-03BC-C99D-8422-0EADB7D9211E}"/>
                  </a:ext>
                </a:extLst>
              </p14:cNvPr>
              <p14:cNvContentPartPr/>
              <p14:nvPr/>
            </p14:nvContentPartPr>
            <p14:xfrm>
              <a:off x="5561750" y="3107290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5A1FCF7-03BC-C99D-8422-0EADB7D921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3750" y="30892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6F5424-3FA2-C923-745A-C84782698AB9}"/>
                  </a:ext>
                </a:extLst>
              </p14:cNvPr>
              <p14:cNvContentPartPr/>
              <p14:nvPr/>
            </p14:nvContentPartPr>
            <p14:xfrm>
              <a:off x="5589830" y="310801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6F5424-3FA2-C923-745A-C84782698A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71830" y="30900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402A992-DFA6-4A26-3F02-4A9F0406346E}"/>
                  </a:ext>
                </a:extLst>
              </p14:cNvPr>
              <p14:cNvContentPartPr/>
              <p14:nvPr/>
            </p14:nvContentPartPr>
            <p14:xfrm>
              <a:off x="5674070" y="3101170"/>
              <a:ext cx="522360" cy="18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402A992-DFA6-4A26-3F02-4A9F0406346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56070" y="3083516"/>
                <a:ext cx="558000" cy="53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C3DF1B9-257B-9693-5BFF-EA3F2267D71D}"/>
                  </a:ext>
                </a:extLst>
              </p14:cNvPr>
              <p14:cNvContentPartPr/>
              <p14:nvPr/>
            </p14:nvContentPartPr>
            <p14:xfrm>
              <a:off x="6281030" y="3102250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C3DF1B9-257B-9693-5BFF-EA3F2267D7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3030" y="30842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22872E-5CCB-680F-F729-0DD249168381}"/>
                  </a:ext>
                </a:extLst>
              </p14:cNvPr>
              <p14:cNvContentPartPr/>
              <p14:nvPr/>
            </p14:nvContentPartPr>
            <p14:xfrm>
              <a:off x="6284270" y="311089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22872E-5CCB-680F-F729-0DD2491683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6270" y="30928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5351201-AC60-219A-A7BA-0DD6E0906616}"/>
                  </a:ext>
                </a:extLst>
              </p14:cNvPr>
              <p14:cNvContentPartPr/>
              <p14:nvPr/>
            </p14:nvContentPartPr>
            <p14:xfrm>
              <a:off x="6284270" y="3099730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5351201-AC60-219A-A7BA-0DD6E09066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6270" y="30817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279CA79-2EF6-EE4F-B5CC-F1598788E00E}"/>
                  </a:ext>
                </a:extLst>
              </p14:cNvPr>
              <p14:cNvContentPartPr/>
              <p14:nvPr/>
            </p14:nvContentPartPr>
            <p14:xfrm>
              <a:off x="6353390" y="3097210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279CA79-2EF6-EE4F-B5CC-F1598788E0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5390" y="30792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FFD0B09-3073-CDDA-D041-D123549643EB}"/>
                  </a:ext>
                </a:extLst>
              </p14:cNvPr>
              <p14:cNvContentPartPr/>
              <p14:nvPr/>
            </p14:nvContentPartPr>
            <p14:xfrm>
              <a:off x="6353390" y="3097570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FFD0B09-3073-CDDA-D041-D123549643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5390" y="30795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6272110-7132-EDBA-27A6-B05227D1CC56}"/>
                  </a:ext>
                </a:extLst>
              </p14:cNvPr>
              <p14:cNvContentPartPr/>
              <p14:nvPr/>
            </p14:nvContentPartPr>
            <p14:xfrm>
              <a:off x="6353390" y="3105130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6272110-7132-EDBA-27A6-B05227D1CC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5390" y="30871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480832-8D69-692B-BAB8-5A2AB0B140B4}"/>
                  </a:ext>
                </a:extLst>
              </p14:cNvPr>
              <p14:cNvContentPartPr/>
              <p14:nvPr/>
            </p14:nvContentPartPr>
            <p14:xfrm>
              <a:off x="5040783" y="307087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480832-8D69-692B-BAB8-5A2AB0B140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2783" y="3052878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888F0E8-29CE-5430-53B2-03270A4BB3E4}"/>
              </a:ext>
            </a:extLst>
          </p:cNvPr>
          <p:cNvSpPr txBox="1"/>
          <p:nvPr/>
        </p:nvSpPr>
        <p:spPr>
          <a:xfrm>
            <a:off x="9791467" y="2422251"/>
            <a:ext cx="1564699" cy="3770263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76656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significant increase in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CoG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 exposure to reduced /s/</a:t>
            </a:r>
          </a:p>
          <a:p>
            <a:pPr defTabSz="676656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(but significant convergence for most individuals)</a:t>
            </a:r>
          </a:p>
          <a:p>
            <a:pPr defTabSz="676656"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76656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Consistent with both hypotheses</a:t>
            </a:r>
            <a:endParaRPr lang="en-US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368DB8-ADF4-08A4-0CB0-9F0291709A28}"/>
              </a:ext>
            </a:extLst>
          </p:cNvPr>
          <p:cNvGrpSpPr/>
          <p:nvPr/>
        </p:nvGrpSpPr>
        <p:grpSpPr>
          <a:xfrm>
            <a:off x="7008825" y="3882980"/>
            <a:ext cx="36360" cy="2160"/>
            <a:chOff x="7008825" y="3882980"/>
            <a:chExt cx="36360" cy="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1F0736D-98E2-3F42-A581-024D3954A763}"/>
                    </a:ext>
                  </a:extLst>
                </p14:cNvPr>
                <p14:cNvContentPartPr/>
                <p14:nvPr/>
              </p14:nvContentPartPr>
              <p14:xfrm>
                <a:off x="7008825" y="3884780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1F0736D-98E2-3F42-A581-024D3954A76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91185" y="38671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833105-A960-59C0-CEFC-6B453633E7C9}"/>
                    </a:ext>
                  </a:extLst>
                </p14:cNvPr>
                <p14:cNvContentPartPr/>
                <p14:nvPr/>
              </p14:nvContentPartPr>
              <p14:xfrm>
                <a:off x="7031145" y="3882980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833105-A960-59C0-CEFC-6B453633E7C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13505" y="38653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3FD546B-0E18-ED77-D446-D3FD4CFA4639}"/>
                    </a:ext>
                  </a:extLst>
                </p14:cNvPr>
                <p14:cNvContentPartPr/>
                <p14:nvPr/>
              </p14:nvContentPartPr>
              <p14:xfrm>
                <a:off x="7044825" y="3882980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3FD546B-0E18-ED77-D446-D3FD4CFA46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26825" y="38653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3FDA41D-91A1-7073-749F-BC7124B2E16C}"/>
                  </a:ext>
                </a:extLst>
              </p14:cNvPr>
              <p14:cNvContentPartPr/>
              <p14:nvPr/>
            </p14:nvContentPartPr>
            <p14:xfrm>
              <a:off x="7038705" y="388298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3FDA41D-91A1-7073-749F-BC7124B2E16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85065" y="37753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5A3BF3-953E-560F-AB0F-39B40E5E0030}"/>
                  </a:ext>
                </a:extLst>
              </p14:cNvPr>
              <p14:cNvContentPartPr/>
              <p14:nvPr/>
            </p14:nvContentPartPr>
            <p14:xfrm>
              <a:off x="7037985" y="388298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5A3BF3-953E-560F-AB0F-39B40E5E00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84345" y="37753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4A7D651-C6FE-703C-F5C5-973AFA2CCDC0}"/>
                  </a:ext>
                </a:extLst>
              </p14:cNvPr>
              <p14:cNvContentPartPr/>
              <p14:nvPr/>
            </p14:nvContentPartPr>
            <p14:xfrm>
              <a:off x="7037265" y="388298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4A7D651-C6FE-703C-F5C5-973AFA2CCDC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83625" y="37753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E34774D-B1F6-D1B3-CC47-0299B1FA5070}"/>
                  </a:ext>
                </a:extLst>
              </p14:cNvPr>
              <p14:cNvContentPartPr/>
              <p14:nvPr/>
            </p14:nvContentPartPr>
            <p14:xfrm>
              <a:off x="7127625" y="388550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E34774D-B1F6-D1B3-CC47-0299B1FA507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73985" y="37778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C452B9F-BBF6-5534-A35C-2796A4840531}"/>
                  </a:ext>
                </a:extLst>
              </p14:cNvPr>
              <p14:cNvContentPartPr/>
              <p14:nvPr/>
            </p14:nvContentPartPr>
            <p14:xfrm>
              <a:off x="7127625" y="388550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C452B9F-BBF6-5534-A35C-2796A484053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73985" y="37778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6F2FF02-6BBD-D5A8-8E45-DF9C615F4C6D}"/>
                  </a:ext>
                </a:extLst>
              </p14:cNvPr>
              <p14:cNvContentPartPr/>
              <p14:nvPr/>
            </p14:nvContentPartPr>
            <p14:xfrm>
              <a:off x="7127625" y="38855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6F2FF02-6BBD-D5A8-8E45-DF9C615F4C6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73985" y="37778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BCA0F23-BBB6-2A44-D503-3B556ABBEC07}"/>
                  </a:ext>
                </a:extLst>
              </p14:cNvPr>
              <p14:cNvContentPartPr/>
              <p14:nvPr/>
            </p14:nvContentPartPr>
            <p14:xfrm>
              <a:off x="7127625" y="388550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BCA0F23-BBB6-2A44-D503-3B556ABBEC0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73985" y="37778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5E01DF5-BF3B-41E1-2C0C-A6241E6D4B3E}"/>
                  </a:ext>
                </a:extLst>
              </p14:cNvPr>
              <p14:cNvContentPartPr/>
              <p14:nvPr/>
            </p14:nvContentPartPr>
            <p14:xfrm>
              <a:off x="7127625" y="3885500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5E01DF5-BF3B-41E1-2C0C-A6241E6D4B3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73985" y="37778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F3BA0D4-B8F2-1920-FECA-012CFAA9000F}"/>
                  </a:ext>
                </a:extLst>
              </p14:cNvPr>
              <p14:cNvContentPartPr/>
              <p14:nvPr/>
            </p14:nvContentPartPr>
            <p14:xfrm>
              <a:off x="7881825" y="3875060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F3BA0D4-B8F2-1920-FECA-012CFAA900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63825" y="385742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3FDA323-2289-7B1A-B9C5-F0EDE0C00D51}"/>
              </a:ext>
            </a:extLst>
          </p:cNvPr>
          <p:cNvGrpSpPr/>
          <p:nvPr/>
        </p:nvGrpSpPr>
        <p:grpSpPr>
          <a:xfrm>
            <a:off x="7949145" y="3879020"/>
            <a:ext cx="140040" cy="15120"/>
            <a:chOff x="7949145" y="3879020"/>
            <a:chExt cx="14004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D3FF6CB-DF96-E783-B4C1-4CDFF2F1F948}"/>
                    </a:ext>
                  </a:extLst>
                </p14:cNvPr>
                <p14:cNvContentPartPr/>
                <p14:nvPr/>
              </p14:nvContentPartPr>
              <p14:xfrm>
                <a:off x="7951665" y="3885500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D3FF6CB-DF96-E783-B4C1-4CDFF2F1F94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34025" y="38675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F1B2ABB-6427-324C-E834-BC376647D9DD}"/>
                    </a:ext>
                  </a:extLst>
                </p14:cNvPr>
                <p14:cNvContentPartPr/>
                <p14:nvPr/>
              </p14:nvContentPartPr>
              <p14:xfrm>
                <a:off x="7949145" y="3879020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F1B2ABB-6427-324C-E834-BC376647D9D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31505" y="38613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BCFEE55-B8BC-E7C8-9405-B520243EE0F7}"/>
                    </a:ext>
                  </a:extLst>
                </p14:cNvPr>
                <p14:cNvContentPartPr/>
                <p14:nvPr/>
              </p14:nvContentPartPr>
              <p14:xfrm>
                <a:off x="7949145" y="3893780"/>
                <a:ext cx="36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BCFEE55-B8BC-E7C8-9405-B520243EE0F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31505" y="38761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015634A-DC18-0531-304A-CB4676CFD85C}"/>
                    </a:ext>
                  </a:extLst>
                </p14:cNvPr>
                <p14:cNvContentPartPr/>
                <p14:nvPr/>
              </p14:nvContentPartPr>
              <p14:xfrm>
                <a:off x="8018265" y="3882260"/>
                <a:ext cx="70920" cy="6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015634A-DC18-0531-304A-CB4676CFD85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00625" y="3864260"/>
                  <a:ext cx="106560" cy="42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" name="Picture 8" descr="A graph of a graph with a diagram&#10;&#10;Description automatically generated with medium confidence">
            <a:extLst>
              <a:ext uri="{FF2B5EF4-FFF2-40B4-BE49-F238E27FC236}">
                <a16:creationId xmlns:a16="http://schemas.microsoft.com/office/drawing/2014/main" id="{6CA39838-C2E7-1C4C-7385-DED8AD619C4C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3015848" y="1785844"/>
            <a:ext cx="6530363" cy="50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2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79E85-3BAE-080C-F014-1B599A099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People mirror the speech around them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A7D2C-45D0-4223-3AC2-880E194F34EB}"/>
              </a:ext>
            </a:extLst>
          </p:cNvPr>
          <p:cNvSpPr>
            <a:spLocks/>
          </p:cNvSpPr>
          <p:nvPr/>
        </p:nvSpPr>
        <p:spPr>
          <a:xfrm>
            <a:off x="607166" y="2248064"/>
            <a:ext cx="11165734" cy="339214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768096">
              <a:lnSpc>
                <a:spcPct val="90000"/>
              </a:lnSpc>
              <a:spcAft>
                <a:spcPts val="600"/>
              </a:spcAft>
            </a:pPr>
            <a:r>
              <a:rPr lang="en-US" sz="2800" u="sng" kern="1200" dirty="0">
                <a:solidFill>
                  <a:schemeClr val="tx1"/>
                </a:solidFill>
              </a:rPr>
              <a:t>Pronunciation can shift – </a:t>
            </a:r>
          </a:p>
          <a:p>
            <a:pPr marL="384048" lvl="1" defTabSz="76809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</a:rPr>
              <a:t>In conversational interactions </a:t>
            </a:r>
            <a:r>
              <a:rPr lang="en-US" sz="2000" kern="1200" dirty="0">
                <a:solidFill>
                  <a:schemeClr val="tx1"/>
                </a:solidFill>
              </a:rPr>
              <a:t>(e.g. Pardo, 2006; 2013)</a:t>
            </a:r>
          </a:p>
          <a:p>
            <a:pPr marL="384048" lvl="1" defTabSz="76809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</a:rPr>
              <a:t>On talk show television </a:t>
            </a:r>
            <a:r>
              <a:rPr lang="en-US" sz="2000" kern="1200" dirty="0">
                <a:solidFill>
                  <a:schemeClr val="tx1"/>
                </a:solidFill>
              </a:rPr>
              <a:t>(e.g. Hay et al., 1999; Gregory &amp; Webster, 1996)</a:t>
            </a:r>
          </a:p>
          <a:p>
            <a:pPr marL="384048" lvl="1" defTabSz="76809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</a:rPr>
              <a:t>When living in a different linguistic environment </a:t>
            </a:r>
            <a:r>
              <a:rPr lang="en-US" sz="2000" kern="1200" dirty="0">
                <a:solidFill>
                  <a:schemeClr val="tx1"/>
                </a:solidFill>
              </a:rPr>
              <a:t>(e.g. </a:t>
            </a:r>
            <a:r>
              <a:rPr lang="en-US" sz="2000" kern="1200" dirty="0" err="1">
                <a:solidFill>
                  <a:schemeClr val="tx1"/>
                </a:solidFill>
              </a:rPr>
              <a:t>Sancier</a:t>
            </a:r>
            <a:r>
              <a:rPr lang="en-US" sz="2000" kern="1200" dirty="0">
                <a:solidFill>
                  <a:schemeClr val="tx1"/>
                </a:solidFill>
              </a:rPr>
              <a:t> &amp; Fowler, 1997)</a:t>
            </a:r>
          </a:p>
          <a:p>
            <a:pPr marL="384048" lvl="1" defTabSz="76809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</a:rPr>
              <a:t>After a few minutes of exposure in a lab with no instruction to imitate </a:t>
            </a:r>
            <a:r>
              <a:rPr lang="en-US" sz="2000" kern="1200" dirty="0">
                <a:solidFill>
                  <a:schemeClr val="tx1"/>
                </a:solidFill>
              </a:rPr>
              <a:t>(e.g. </a:t>
            </a:r>
            <a:r>
              <a:rPr lang="en-US" sz="2000" kern="1200" dirty="0" err="1">
                <a:solidFill>
                  <a:schemeClr val="tx1"/>
                </a:solidFill>
              </a:rPr>
              <a:t>Goldinger</a:t>
            </a:r>
            <a:r>
              <a:rPr lang="en-US" sz="2000" kern="1200" dirty="0">
                <a:solidFill>
                  <a:schemeClr val="tx1"/>
                </a:solidFill>
              </a:rPr>
              <a:t>, 1998; Nielsen, 2011)</a:t>
            </a:r>
          </a:p>
          <a:p>
            <a:pPr marL="168981" lvl="1" defTabSz="768096">
              <a:lnSpc>
                <a:spcPct val="90000"/>
              </a:lnSpc>
              <a:spcAft>
                <a:spcPts val="600"/>
              </a:spcAft>
            </a:pPr>
            <a:endParaRPr lang="en-US" sz="2800" kern="1200" dirty="0">
              <a:solidFill>
                <a:schemeClr val="tx1"/>
              </a:solidFill>
            </a:endParaRPr>
          </a:p>
          <a:p>
            <a:pPr marL="168981" lvl="1" defTabSz="768096">
              <a:lnSpc>
                <a:spcPct val="90000"/>
              </a:lnSpc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</a:rPr>
              <a:t>Terminology note: “convergence”, “imitation”, “accommodation”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C305F2-7617-30A8-CA3B-48153A56AF1E}"/>
              </a:ext>
            </a:extLst>
          </p:cNvPr>
          <p:cNvSpPr/>
          <p:nvPr/>
        </p:nvSpPr>
        <p:spPr>
          <a:xfrm>
            <a:off x="973989" y="4114141"/>
            <a:ext cx="10711192" cy="73430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A3D437C-FDCE-5CD0-E8F7-A8575F2D8CF6}"/>
              </a:ext>
            </a:extLst>
          </p:cNvPr>
          <p:cNvSpPr>
            <a:spLocks/>
          </p:cNvSpPr>
          <p:nvPr/>
        </p:nvSpPr>
        <p:spPr>
          <a:xfrm>
            <a:off x="11685181" y="6550158"/>
            <a:ext cx="2312829" cy="307842"/>
          </a:xfrm>
          <a:prstGeom prst="rect">
            <a:avLst/>
          </a:prstGeom>
        </p:spPr>
        <p:txBody>
          <a:bodyPr/>
          <a:lstStyle/>
          <a:p>
            <a:pPr defTabSz="768096">
              <a:spcAft>
                <a:spcPts val="600"/>
              </a:spcAft>
            </a:pPr>
            <a:fld id="{4FAB73BC-B049-4115-A692-8D63A059BFB8}" type="slidenum">
              <a:rPr lang="en-US" sz="151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768096"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9DA4AE-964B-3638-500B-55CED6A86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82CEB-1703-9411-A9CE-EDC92614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Control results: /s/ convergence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diagram of a ship&#10;&#10;Description automatically generated">
            <a:extLst>
              <a:ext uri="{FF2B5EF4-FFF2-40B4-BE49-F238E27FC236}">
                <a16:creationId xmlns:a16="http://schemas.microsoft.com/office/drawing/2014/main" id="{ED6D24D0-295F-6BB0-688F-8B0775C0A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68" y="2532624"/>
            <a:ext cx="7192870" cy="36361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8C3C41-C04D-6459-27C9-D6B6F6459CD0}"/>
              </a:ext>
            </a:extLst>
          </p:cNvPr>
          <p:cNvSpPr/>
          <p:nvPr/>
        </p:nvSpPr>
        <p:spPr>
          <a:xfrm>
            <a:off x="6190351" y="2532624"/>
            <a:ext cx="2817682" cy="276594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2BE430C6-5EE9-ED53-61B3-CB773F573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9314" y="2261336"/>
            <a:ext cx="1392922" cy="13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84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E84FCC-3808-9353-6387-C20F1FE08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8684F-FFA2-A9CA-B532-79D26D80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Key results: /ʃ/ convergence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diagram of a ship&#10;&#10;Description automatically generated">
            <a:extLst>
              <a:ext uri="{FF2B5EF4-FFF2-40B4-BE49-F238E27FC236}">
                <a16:creationId xmlns:a16="http://schemas.microsoft.com/office/drawing/2014/main" id="{3E987A43-5A75-C11C-9079-F96064294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695" y="2261336"/>
            <a:ext cx="7729515" cy="39074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7A2C08-0DE4-C7BC-18C0-92C8E4DC308A}"/>
              </a:ext>
            </a:extLst>
          </p:cNvPr>
          <p:cNvSpPr/>
          <p:nvPr/>
        </p:nvSpPr>
        <p:spPr>
          <a:xfrm>
            <a:off x="4051913" y="2261336"/>
            <a:ext cx="2771301" cy="297230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72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BEF017-4EA8-408B-A6DA-EFE08CF53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47EBC-529B-7D9C-D3E5-FA23DA0C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Key results: /ʃ/ convergence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719014B3-961C-0F8D-5BDF-437FD615D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854" y="1729591"/>
            <a:ext cx="7640281" cy="51335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28B353-AD2D-A25E-1610-901A0A271005}"/>
              </a:ext>
            </a:extLst>
          </p:cNvPr>
          <p:cNvSpPr/>
          <p:nvPr/>
        </p:nvSpPr>
        <p:spPr>
          <a:xfrm>
            <a:off x="6197599" y="1729590"/>
            <a:ext cx="3619501" cy="487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4F742-C62C-8928-8A66-C869335C40FE}"/>
              </a:ext>
            </a:extLst>
          </p:cNvPr>
          <p:cNvSpPr txBox="1"/>
          <p:nvPr/>
        </p:nvSpPr>
        <p:spPr>
          <a:xfrm>
            <a:off x="590611" y="2227999"/>
            <a:ext cx="1433200" cy="4339650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704088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increase in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CoG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 exposure to enhanced /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ʃ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</a:p>
          <a:p>
            <a:pPr defTabSz="704088"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04088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Consistent with clear speech constraint on convergence</a:t>
            </a:r>
          </a:p>
          <a:p>
            <a:pPr defTabSz="704088"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04088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consistent with contrast constraint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9321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B5E3E0-EBEA-25C9-1CF2-411537783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835CA-1789-AA5E-5520-CC691F4C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Key results: /</a:t>
            </a:r>
            <a:r>
              <a:rPr lang="en-US" sz="4000" dirty="0" err="1">
                <a:solidFill>
                  <a:schemeClr val="bg1"/>
                </a:solidFill>
              </a:rPr>
              <a:t>ʃ</a:t>
            </a:r>
            <a:r>
              <a:rPr lang="en-US" sz="4000" dirty="0">
                <a:solidFill>
                  <a:schemeClr val="bg1"/>
                </a:solidFill>
              </a:rPr>
              <a:t>/ convergence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9EDC48-AECF-8977-7746-55A874E0146A}"/>
              </a:ext>
            </a:extLst>
          </p:cNvPr>
          <p:cNvSpPr txBox="1"/>
          <p:nvPr/>
        </p:nvSpPr>
        <p:spPr>
          <a:xfrm>
            <a:off x="590611" y="2227999"/>
            <a:ext cx="1433200" cy="4339650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704088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increase in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CoG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 exposure to enhanced /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ʃ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</a:p>
          <a:p>
            <a:pPr defTabSz="704088"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04088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Consistent with clear speech constraint on convergence</a:t>
            </a:r>
          </a:p>
          <a:p>
            <a:pPr defTabSz="704088"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04088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consistent with contrast constraint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CE96E-9C27-156A-08A6-F7A2143BAEDB}"/>
              </a:ext>
            </a:extLst>
          </p:cNvPr>
          <p:cNvSpPr txBox="1"/>
          <p:nvPr/>
        </p:nvSpPr>
        <p:spPr>
          <a:xfrm>
            <a:off x="10177094" y="2567669"/>
            <a:ext cx="1433200" cy="3447098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704088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increase in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CoG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 exposure to enhanced /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ʃ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</a:p>
          <a:p>
            <a:pPr defTabSz="704088"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04088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fully predicted by either, but definitely not consistent with contrast constraint</a:t>
            </a:r>
            <a:endParaRPr lang="en-US" sz="2400" dirty="0"/>
          </a:p>
        </p:txBody>
      </p:sp>
      <p:pic>
        <p:nvPicPr>
          <p:cNvPr id="9" name="Picture 8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039E48A9-8993-6D16-1D7C-8737FC5B0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312" y="1724437"/>
            <a:ext cx="7640281" cy="51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00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455102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05F91-EB80-B4B5-4849-57310BBD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585969"/>
            <a:ext cx="9889797" cy="33938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Main question: </a:t>
            </a: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Does phonological contrast or clear speech constrain convergence?</a:t>
            </a:r>
            <a:b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b="1" dirty="0">
                <a:solidFill>
                  <a:schemeClr val="bg1"/>
                </a:solidFill>
              </a:rPr>
              <a:t>Finding: </a:t>
            </a:r>
            <a:r>
              <a:rPr lang="en-US" dirty="0">
                <a:solidFill>
                  <a:schemeClr val="bg1"/>
                </a:solidFill>
              </a:rPr>
              <a:t>Clear speech</a:t>
            </a:r>
            <a:endParaRPr lang="en-US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1035"/>
            <a:ext cx="12191990" cy="23069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C1D55-F52B-894E-F4B7-6EF056AC1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5558" y="5126354"/>
            <a:ext cx="9544153" cy="154770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i.e. D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people spontaneously imitate hypoarticulation in a lab setting? 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Finding</a:t>
            </a:r>
            <a:r>
              <a:rPr lang="en-US" sz="4000" dirty="0">
                <a:solidFill>
                  <a:schemeClr val="tx1"/>
                </a:solidFill>
              </a:rPr>
              <a:t>: Not consistently</a:t>
            </a:r>
            <a:endParaRPr lang="en-US" sz="4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180" y="4866503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58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39E6D-88AA-A408-9E35-539922C4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9" y="348865"/>
            <a:ext cx="11823404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Contrast does not always constrain convergence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CB2F79-0C76-BDDE-39FC-55DCBA19F396}"/>
              </a:ext>
            </a:extLst>
          </p:cNvPr>
          <p:cNvSpPr txBox="1"/>
          <p:nvPr/>
        </p:nvSpPr>
        <p:spPr>
          <a:xfrm>
            <a:off x="673100" y="1764535"/>
            <a:ext cx="584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Key result: </a:t>
            </a:r>
            <a:r>
              <a:rPr lang="en-US" sz="2800" dirty="0"/>
              <a:t>Participants increased /</a:t>
            </a:r>
            <a:r>
              <a:rPr lang="en-US" sz="2800" dirty="0" err="1"/>
              <a:t>ʃ</a:t>
            </a:r>
            <a:r>
              <a:rPr lang="en-US" sz="2800" dirty="0"/>
              <a:t>/ </a:t>
            </a:r>
            <a:r>
              <a:rPr lang="en-US" sz="2800" dirty="0" err="1"/>
              <a:t>CoG</a:t>
            </a:r>
            <a:r>
              <a:rPr lang="en-US" sz="2800" dirty="0"/>
              <a:t> despite boundary with /s/ to mirror enhanced model speech. </a:t>
            </a:r>
          </a:p>
        </p:txBody>
      </p:sp>
      <p:pic>
        <p:nvPicPr>
          <p:cNvPr id="24" name="Picture 23" descr="A graph showing a diagram&#10;&#10;Description automatically generated with medium confidence">
            <a:extLst>
              <a:ext uri="{FF2B5EF4-FFF2-40B4-BE49-F238E27FC236}">
                <a16:creationId xmlns:a16="http://schemas.microsoft.com/office/drawing/2014/main" id="{B92F244E-5703-CD50-57C3-AE20E6534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684" y="1842526"/>
            <a:ext cx="3544935" cy="474841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A205B5-7E78-1F59-449B-BFB475E938DC}"/>
              </a:ext>
            </a:extLst>
          </p:cNvPr>
          <p:cNvCxnSpPr>
            <a:cxnSpLocks/>
          </p:cNvCxnSpPr>
          <p:nvPr/>
        </p:nvCxnSpPr>
        <p:spPr>
          <a:xfrm flipV="1">
            <a:off x="9119218" y="4084169"/>
            <a:ext cx="940505" cy="265125"/>
          </a:xfrm>
          <a:prstGeom prst="straightConnector1">
            <a:avLst/>
          </a:prstGeom>
          <a:ln w="825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3" descr="A diagram of a ship&#10;&#10;Description automatically generated">
            <a:extLst>
              <a:ext uri="{FF2B5EF4-FFF2-40B4-BE49-F238E27FC236}">
                <a16:creationId xmlns:a16="http://schemas.microsoft.com/office/drawing/2014/main" id="{95DE69A3-7AE0-3191-3484-B5DE0502A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75" y="3429000"/>
            <a:ext cx="6178934" cy="31236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01E4DE-64EB-0C19-E3F9-03A4B7BD1EAA}"/>
              </a:ext>
            </a:extLst>
          </p:cNvPr>
          <p:cNvSpPr/>
          <p:nvPr/>
        </p:nvSpPr>
        <p:spPr>
          <a:xfrm>
            <a:off x="3162299" y="3494694"/>
            <a:ext cx="1130301" cy="58947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76952E-6556-40A6-774D-844997DE6B40}"/>
              </a:ext>
            </a:extLst>
          </p:cNvPr>
          <p:cNvSpPr/>
          <p:nvPr/>
        </p:nvSpPr>
        <p:spPr>
          <a:xfrm>
            <a:off x="9024319" y="3904064"/>
            <a:ext cx="1130301" cy="58947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8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8AB5F-FDB0-FD07-29E1-91D75FCA2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3CD3C14-6F11-0F7F-68EA-262355D44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04032-B1EA-ACDA-ECB4-5844D3CB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84" y="428458"/>
            <a:ext cx="4940443" cy="1687143"/>
          </a:xfrm>
        </p:spPr>
        <p:txBody>
          <a:bodyPr anchor="t"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Enhancement more robustly imitated overall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411DAC-28CA-86F1-88AF-E1E230215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7878EF-0374-6C73-FABF-E44809F18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49" y="2416891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32BA-BA4C-5619-0A5D-37403983D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313" y="2614463"/>
            <a:ext cx="4315042" cy="3596616"/>
          </a:xfrm>
        </p:spPr>
        <p:txBody>
          <a:bodyPr>
            <a:normAutofit/>
          </a:bodyPr>
          <a:lstStyle/>
          <a:p>
            <a:r>
              <a:rPr lang="en-US" sz="2400" dirty="0"/>
              <a:t>Less imitation for reduced stimuli across all conditions </a:t>
            </a:r>
          </a:p>
          <a:p>
            <a:r>
              <a:rPr lang="en-US" sz="2400" dirty="0"/>
              <a:t>More individual differences for reduced stimuli</a:t>
            </a:r>
          </a:p>
        </p:txBody>
      </p:sp>
      <p:pic>
        <p:nvPicPr>
          <p:cNvPr id="5" name="Picture 4" descr="A graph of a number of graphs&#10;&#10;Description automatically generated with medium confidence">
            <a:extLst>
              <a:ext uri="{FF2B5EF4-FFF2-40B4-BE49-F238E27FC236}">
                <a16:creationId xmlns:a16="http://schemas.microsoft.com/office/drawing/2014/main" id="{31114F8C-5BE9-CECC-9CAE-152059291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20" y="2462611"/>
            <a:ext cx="5427893" cy="3748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7E3F9D-47AC-6FBA-2E45-C7657EEF6603}"/>
              </a:ext>
            </a:extLst>
          </p:cNvPr>
          <p:cNvSpPr txBox="1"/>
          <p:nvPr/>
        </p:nvSpPr>
        <p:spPr>
          <a:xfrm>
            <a:off x="577785" y="2069717"/>
            <a:ext cx="508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 individuals from enhanced /</a:t>
            </a:r>
            <a:r>
              <a:rPr lang="en-US" dirty="0" err="1">
                <a:solidFill>
                  <a:schemeClr val="bg1"/>
                </a:solidFill>
              </a:rPr>
              <a:t>ʃ</a:t>
            </a:r>
            <a:r>
              <a:rPr lang="en-US" dirty="0">
                <a:solidFill>
                  <a:schemeClr val="bg1"/>
                </a:solidFill>
              </a:rPr>
              <a:t>/ condition</a:t>
            </a:r>
          </a:p>
        </p:txBody>
      </p:sp>
    </p:spTree>
    <p:extLst>
      <p:ext uri="{BB962C8B-B14F-4D97-AF65-F5344CB8AC3E}">
        <p14:creationId xmlns:p14="http://schemas.microsoft.com/office/powerpoint/2010/main" val="138647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CF49B-1143-08F5-514E-0C01543F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84" y="428458"/>
            <a:ext cx="4940443" cy="1687143"/>
          </a:xfrm>
        </p:spPr>
        <p:txBody>
          <a:bodyPr anchor="t"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Enhancement more robustly imitated overall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49" y="2416891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2C08B-AAB0-3BC1-1336-D942127A7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313" y="2614463"/>
            <a:ext cx="4315042" cy="3596616"/>
          </a:xfrm>
        </p:spPr>
        <p:txBody>
          <a:bodyPr>
            <a:normAutofit/>
          </a:bodyPr>
          <a:lstStyle/>
          <a:p>
            <a:r>
              <a:rPr lang="en-US" sz="2400" dirty="0"/>
              <a:t>Less imitation for reduced stimuli across all conditions </a:t>
            </a:r>
          </a:p>
          <a:p>
            <a:r>
              <a:rPr lang="en-US" sz="2400" dirty="0"/>
              <a:t>More individual differences for reduced stimuli</a:t>
            </a:r>
          </a:p>
        </p:txBody>
      </p:sp>
      <p:pic>
        <p:nvPicPr>
          <p:cNvPr id="17" name="Picture 16" descr="A graph of a number of boxes&#10;&#10;Description automatically generated with medium confidence">
            <a:extLst>
              <a:ext uri="{FF2B5EF4-FFF2-40B4-BE49-F238E27FC236}">
                <a16:creationId xmlns:a16="http://schemas.microsoft.com/office/drawing/2014/main" id="{66277A70-C600-4924-85C1-091F64F7F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27" y="2462611"/>
            <a:ext cx="5475496" cy="37943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EE6CEBB-9E46-1F42-3838-9EB72D3F78C4}"/>
              </a:ext>
            </a:extLst>
          </p:cNvPr>
          <p:cNvSpPr txBox="1"/>
          <p:nvPr/>
        </p:nvSpPr>
        <p:spPr>
          <a:xfrm>
            <a:off x="577785" y="2069717"/>
            <a:ext cx="508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 individuals from reduced /</a:t>
            </a:r>
            <a:r>
              <a:rPr lang="en-US" dirty="0" err="1">
                <a:solidFill>
                  <a:schemeClr val="bg1"/>
                </a:solidFill>
              </a:rPr>
              <a:t>ʃ</a:t>
            </a:r>
            <a:r>
              <a:rPr lang="en-US" dirty="0">
                <a:solidFill>
                  <a:schemeClr val="bg1"/>
                </a:solidFill>
              </a:rPr>
              <a:t>/ condition</a:t>
            </a:r>
          </a:p>
        </p:txBody>
      </p:sp>
    </p:spTree>
    <p:extLst>
      <p:ext uri="{BB962C8B-B14F-4D97-AF65-F5344CB8AC3E}">
        <p14:creationId xmlns:p14="http://schemas.microsoft.com/office/powerpoint/2010/main" val="1371741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005E5-11FA-1727-5029-511122E57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4EE542-EA99-DC3F-B385-31D958CD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23586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9C9BB-A662-3E06-2633-E33244F4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152037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013FC4-D11B-D2D5-2FC0-AF5C1CC6C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58676"/>
            <a:ext cx="12191990" cy="4545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6E73C1-F087-A1A4-68FF-A795D380A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8936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2141E-EC1F-DE1D-F49C-ECADE4D0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59" y="3100283"/>
            <a:ext cx="9889788" cy="3076679"/>
          </a:xfrm>
        </p:spPr>
        <p:txBody>
          <a:bodyPr>
            <a:normAutofit/>
          </a:bodyPr>
          <a:lstStyle/>
          <a:p>
            <a:r>
              <a:rPr lang="en-US" sz="3200" dirty="0"/>
              <a:t>Phonological contrast does not always constrain imitation</a:t>
            </a:r>
          </a:p>
          <a:p>
            <a:r>
              <a:rPr lang="en-US" sz="3200" dirty="0"/>
              <a:t>People do not consistently imitate hypoarticulation in a lab setting</a:t>
            </a:r>
          </a:p>
          <a:p>
            <a:r>
              <a:rPr lang="en-US" sz="3200" dirty="0"/>
              <a:t>Enhancement / clear speech more robustly and consistently imitated overall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065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23586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ACB1D-14EE-F8F6-77D8-2CF27740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152037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Implications and future directions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58676"/>
            <a:ext cx="12191990" cy="4545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8936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FE8AA-E3B3-E218-6BD1-B475EE062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58" y="3100283"/>
            <a:ext cx="10109341" cy="3668817"/>
          </a:xfrm>
        </p:spPr>
        <p:txBody>
          <a:bodyPr>
            <a:normAutofit/>
          </a:bodyPr>
          <a:lstStyle/>
          <a:p>
            <a:r>
              <a:rPr lang="en-US" b="1" dirty="0"/>
              <a:t>Theoretical</a:t>
            </a:r>
            <a:r>
              <a:rPr lang="en-US" dirty="0"/>
              <a:t>: Convergence may not be as linguistically sensitive as previously thought</a:t>
            </a:r>
          </a:p>
          <a:p>
            <a:pPr lvl="1"/>
            <a:r>
              <a:rPr lang="en-US" sz="2800" dirty="0"/>
              <a:t>Potential clear speech benefit in imitation – why? (perception, lab setting,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r>
              <a:rPr lang="en-US" b="1" dirty="0"/>
              <a:t>Methodological</a:t>
            </a:r>
            <a:r>
              <a:rPr lang="en-US" dirty="0"/>
              <a:t>: Planning lab studies of convergence/imitation</a:t>
            </a:r>
          </a:p>
          <a:p>
            <a:r>
              <a:rPr lang="en-US" b="1" dirty="0"/>
              <a:t>Applied:</a:t>
            </a:r>
            <a:r>
              <a:rPr lang="en-US" dirty="0"/>
              <a:t> Use of imitation in L2 learning and clinical speech therapy settings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3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79E85-3BAE-080C-F014-1B599A099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10718774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Convergence is robust, but complicated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A7D2C-45D0-4223-3AC2-880E194F34EB}"/>
              </a:ext>
            </a:extLst>
          </p:cNvPr>
          <p:cNvSpPr>
            <a:spLocks/>
          </p:cNvSpPr>
          <p:nvPr/>
        </p:nvSpPr>
        <p:spPr>
          <a:xfrm>
            <a:off x="340241" y="2073349"/>
            <a:ext cx="11451265" cy="443070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6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Convergence can be constrained by linguistic and social factors. </a:t>
            </a:r>
          </a:p>
          <a:p>
            <a:pPr defTabSz="768096"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68096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may not imitate – </a:t>
            </a:r>
          </a:p>
          <a:p>
            <a:pPr marL="384048" lvl="1" defTabSz="7680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they have a negative view of the talker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(e.g. Yu et al., 2011)</a:t>
            </a:r>
          </a:p>
          <a:p>
            <a:pPr marL="384048" lvl="1" defTabSz="7680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Stereotyped variants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(e.g. Clopper &amp; Dossey, 2020)</a:t>
            </a:r>
          </a:p>
          <a:p>
            <a:pPr marL="384048" lvl="1" defTabSz="7680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Towards a phonological boundary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(e.g. Nielsen, 2011)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FB41F-5009-5B6C-4EAE-85D57900549B}"/>
              </a:ext>
            </a:extLst>
          </p:cNvPr>
          <p:cNvSpPr>
            <a:spLocks/>
          </p:cNvSpPr>
          <p:nvPr/>
        </p:nvSpPr>
        <p:spPr>
          <a:xfrm>
            <a:off x="11683867" y="6550158"/>
            <a:ext cx="2312829" cy="307842"/>
          </a:xfrm>
          <a:prstGeom prst="rect">
            <a:avLst/>
          </a:prstGeom>
        </p:spPr>
        <p:txBody>
          <a:bodyPr/>
          <a:lstStyle/>
          <a:p>
            <a:pPr defTabSz="768096">
              <a:spcAft>
                <a:spcPts val="600"/>
              </a:spcAft>
            </a:pPr>
            <a:fld id="{4FAB73BC-B049-4115-A692-8D63A059BFB8}" type="slidenum">
              <a:rPr lang="en-US" sz="151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768096">
                <a:spcAft>
                  <a:spcPts val="600"/>
                </a:spcAft>
              </a:pPr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5819CB-9189-BB0E-3F2B-9FB9DB12E51D}"/>
              </a:ext>
            </a:extLst>
          </p:cNvPr>
          <p:cNvSpPr/>
          <p:nvPr/>
        </p:nvSpPr>
        <p:spPr>
          <a:xfrm>
            <a:off x="729008" y="4753439"/>
            <a:ext cx="7312407" cy="57577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E83C5-C258-9EC5-05B2-AFFF68B3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Thanks!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0F74A-9DC5-9654-4A7C-6874E8F7D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9" y="2217343"/>
            <a:ext cx="4153051" cy="44501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u="sng" dirty="0"/>
              <a:t>Acknowledgements</a:t>
            </a:r>
          </a:p>
          <a:p>
            <a:r>
              <a:rPr lang="en-US" sz="2400" dirty="0"/>
              <a:t>collaborator Dr. Melissa </a:t>
            </a:r>
            <a:r>
              <a:rPr lang="en-US" sz="2400" dirty="0" err="1"/>
              <a:t>Baese</a:t>
            </a:r>
            <a:r>
              <a:rPr lang="en-US" sz="2400" dirty="0"/>
              <a:t>-Berk (Chicago) and the Speech Perception and Production Lab (Oregon) for assistance with data collection</a:t>
            </a:r>
          </a:p>
          <a:p>
            <a:r>
              <a:rPr lang="en-US" sz="2400" dirty="0"/>
              <a:t>members of the UTA Speech Sounds Lab and the phonetics/phonology reading group, including Danielle Quaye </a:t>
            </a:r>
          </a:p>
          <a:p>
            <a:r>
              <a:rPr lang="en-US" sz="2400" dirty="0"/>
              <a:t>reviewers at JASA and audiences at ASA and </a:t>
            </a:r>
            <a:r>
              <a:rPr lang="en-US" sz="2400" dirty="0" err="1"/>
              <a:t>ICPhS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qr code with a red border&#10;&#10;Description automatically generated">
            <a:extLst>
              <a:ext uri="{FF2B5EF4-FFF2-40B4-BE49-F238E27FC236}">
                <a16:creationId xmlns:a16="http://schemas.microsoft.com/office/drawing/2014/main" id="{0BBDC70B-C68E-7F88-CEB0-3D08A9325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974" y="2010758"/>
            <a:ext cx="3403600" cy="3390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B65EB-2B28-02D6-390C-3D1F4D5805E5}"/>
              </a:ext>
            </a:extLst>
          </p:cNvPr>
          <p:cNvSpPr txBox="1"/>
          <p:nvPr/>
        </p:nvSpPr>
        <p:spPr>
          <a:xfrm>
            <a:off x="7086600" y="5646182"/>
            <a:ext cx="458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blog.uta.edu</a:t>
            </a:r>
            <a:r>
              <a:rPr lang="en-US" dirty="0"/>
              <a:t>/</a:t>
            </a:r>
            <a:r>
              <a:rPr lang="en-US" dirty="0" err="1"/>
              <a:t>hauseri</a:t>
            </a:r>
            <a:r>
              <a:rPr lang="en-US" dirty="0"/>
              <a:t>/presentations</a:t>
            </a:r>
          </a:p>
          <a:p>
            <a:r>
              <a:rPr lang="en-US" dirty="0"/>
              <a:t>For references, slides, relevant JASA paper</a:t>
            </a:r>
          </a:p>
        </p:txBody>
      </p:sp>
    </p:spTree>
    <p:extLst>
      <p:ext uri="{BB962C8B-B14F-4D97-AF65-F5344CB8AC3E}">
        <p14:creationId xmlns:p14="http://schemas.microsoft.com/office/powerpoint/2010/main" val="1926705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BA2F-1FCC-D0B8-80BB-4C5FE56E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manipulation is perceptible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198BA-DE3D-AE3F-013B-95B9F5788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Multiple perceptual cues that stimuli are high/low for the model: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Vowel transitions were not manipulated and present a mismatch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Enhanced stimuli are well above typical range for female adult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Decreased stimuli mismatch with model’s higher-than-average fundamental and format frequencies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746BB-FBAA-B9A4-4172-3FADA60A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/>
          </a:p>
        </p:txBody>
      </p:sp>
      <p:pic>
        <p:nvPicPr>
          <p:cNvPr id="5" name="cease-r">
            <a:hlinkClick r:id="" action="ppaction://media"/>
            <a:extLst>
              <a:ext uri="{FF2B5EF4-FFF2-40B4-BE49-F238E27FC236}">
                <a16:creationId xmlns:a16="http://schemas.microsoft.com/office/drawing/2014/main" id="{0AA89B4D-B9DD-CBB9-A076-CED6DFCE46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000" y="4730750"/>
            <a:ext cx="812800" cy="812800"/>
          </a:xfrm>
          <a:prstGeom prst="rect">
            <a:avLst/>
          </a:prstGeom>
        </p:spPr>
      </p:pic>
      <p:pic>
        <p:nvPicPr>
          <p:cNvPr id="6" name="cease-e">
            <a:hlinkClick r:id="" action="ppaction://media"/>
            <a:extLst>
              <a:ext uri="{FF2B5EF4-FFF2-40B4-BE49-F238E27FC236}">
                <a16:creationId xmlns:a16="http://schemas.microsoft.com/office/drawing/2014/main" id="{D4574941-BEEB-22A2-063B-3CA314BF2D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42083" y="4730750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C67DB-CD0F-E30D-8E9C-45FE5BF7E53D}"/>
              </a:ext>
            </a:extLst>
          </p:cNvPr>
          <p:cNvSpPr txBox="1"/>
          <p:nvPr/>
        </p:nvSpPr>
        <p:spPr>
          <a:xfrm>
            <a:off x="680807" y="5543550"/>
            <a:ext cx="191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“cease” reduced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5EC80-A3E2-C6B9-F887-78838C6FFD1D}"/>
              </a:ext>
            </a:extLst>
          </p:cNvPr>
          <p:cNvSpPr txBox="1"/>
          <p:nvPr/>
        </p:nvSpPr>
        <p:spPr>
          <a:xfrm>
            <a:off x="9192173" y="5499762"/>
            <a:ext cx="191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“cease” enhanced</a:t>
            </a:r>
          </a:p>
        </p:txBody>
      </p:sp>
    </p:spTree>
    <p:extLst>
      <p:ext uri="{BB962C8B-B14F-4D97-AF65-F5344CB8AC3E}">
        <p14:creationId xmlns:p14="http://schemas.microsoft.com/office/powerpoint/2010/main" val="19408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C7762-4EF4-D5E5-5F98-2E5EF480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Participants: Monolingual English L1 speakers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D8659-2AC8-8E8C-9673-EC4DD5A2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033" y="6514232"/>
            <a:ext cx="672957" cy="34376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6113E31D-E2AB-40D1-8B51-AFA5AFEF393A}" type="slidenum">
              <a:rPr lang="en-US" sz="14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32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81420-18A8-B914-A95A-DB171802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Four between-subjects conditions</a:t>
            </a:r>
            <a:r>
              <a:rPr lang="en-US" sz="3200" dirty="0"/>
              <a:t> (total n=60)</a:t>
            </a:r>
            <a:endParaRPr lang="en-US" sz="3200" u="sng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13 exposed to enhanced </a:t>
            </a:r>
            <a:r>
              <a:rPr lang="en-US" sz="3200" dirty="0" err="1"/>
              <a:t>CoG</a:t>
            </a:r>
            <a:r>
              <a:rPr lang="en-US" sz="3200" dirty="0"/>
              <a:t> on /s/</a:t>
            </a:r>
          </a:p>
          <a:p>
            <a:pPr marL="0" indent="0">
              <a:buNone/>
            </a:pPr>
            <a:r>
              <a:rPr lang="en-US" sz="3200" dirty="0"/>
              <a:t>12 exposed to reduced </a:t>
            </a:r>
            <a:r>
              <a:rPr lang="en-US" sz="3200" dirty="0" err="1"/>
              <a:t>CoG</a:t>
            </a:r>
            <a:r>
              <a:rPr lang="en-US" sz="3200" dirty="0"/>
              <a:t> on /s/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17 exposed to enhanced </a:t>
            </a:r>
            <a:r>
              <a:rPr lang="en-US" sz="3200" dirty="0" err="1"/>
              <a:t>CoG</a:t>
            </a:r>
            <a:r>
              <a:rPr lang="en-US" sz="3200" dirty="0"/>
              <a:t> on /</a:t>
            </a:r>
            <a:r>
              <a:rPr lang="en-US" sz="3200" dirty="0" err="1"/>
              <a:t>ʃ</a:t>
            </a:r>
            <a:r>
              <a:rPr lang="en-US" sz="3200" dirty="0"/>
              <a:t>/</a:t>
            </a:r>
          </a:p>
          <a:p>
            <a:pPr marL="0" indent="0">
              <a:buNone/>
            </a:pPr>
            <a:r>
              <a:rPr lang="en-US" sz="3200" dirty="0"/>
              <a:t>18 exposed to reduced </a:t>
            </a:r>
            <a:r>
              <a:rPr lang="en-US" sz="3200" dirty="0" err="1"/>
              <a:t>CoG</a:t>
            </a:r>
            <a:r>
              <a:rPr lang="en-US" sz="3200" dirty="0"/>
              <a:t> on /</a:t>
            </a:r>
            <a:r>
              <a:rPr lang="en-US" sz="3200" dirty="0" err="1"/>
              <a:t>ʃ</a:t>
            </a:r>
            <a:r>
              <a:rPr lang="en-US" sz="3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35581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55F76-EC10-3DC8-BB74-143D45F79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165D-459F-43B1-025D-4A7EE6EB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aph of a model and a speaker&#10;&#10;Description automatically generated with medium confidence">
            <a:extLst>
              <a:ext uri="{FF2B5EF4-FFF2-40B4-BE49-F238E27FC236}">
                <a16:creationId xmlns:a16="http://schemas.microsoft.com/office/drawing/2014/main" id="{205F867B-09FC-3CCE-0B9E-E264950C7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350" y="949258"/>
            <a:ext cx="6591300" cy="5248342"/>
          </a:xfrm>
        </p:spPr>
      </p:pic>
    </p:spTree>
    <p:extLst>
      <p:ext uri="{BB962C8B-B14F-4D97-AF65-F5344CB8AC3E}">
        <p14:creationId xmlns:p14="http://schemas.microsoft.com/office/powerpoint/2010/main" val="3774215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3E88-FC5A-4FEC-AC93-05A50FA8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aph of a graph showing a number of different types of objects&#10;&#10;Description automatically generated with medium confidence">
            <a:extLst>
              <a:ext uri="{FF2B5EF4-FFF2-40B4-BE49-F238E27FC236}">
                <a16:creationId xmlns:a16="http://schemas.microsoft.com/office/drawing/2014/main" id="{DF855820-0D5A-6EE4-9268-65CB0C6E2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269" y="952103"/>
            <a:ext cx="7271462" cy="4953794"/>
          </a:xfrm>
        </p:spPr>
      </p:pic>
    </p:spTree>
    <p:extLst>
      <p:ext uri="{BB962C8B-B14F-4D97-AF65-F5344CB8AC3E}">
        <p14:creationId xmlns:p14="http://schemas.microsoft.com/office/powerpoint/2010/main" val="2301267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2F61-468C-BE5E-493B-686D6756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aph of a graph showing a diagram&#10;&#10;Description automatically generated with medium confidence">
            <a:extLst>
              <a:ext uri="{FF2B5EF4-FFF2-40B4-BE49-F238E27FC236}">
                <a16:creationId xmlns:a16="http://schemas.microsoft.com/office/drawing/2014/main" id="{73FE3073-5AD6-064F-8914-367BB5EFF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545" y="905928"/>
            <a:ext cx="7881055" cy="5046144"/>
          </a:xfrm>
        </p:spPr>
      </p:pic>
    </p:spTree>
    <p:extLst>
      <p:ext uri="{BB962C8B-B14F-4D97-AF65-F5344CB8AC3E}">
        <p14:creationId xmlns:p14="http://schemas.microsoft.com/office/powerpoint/2010/main" val="2011037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5FE3-7749-7843-A610-8A4E58D6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graph of a model&#10;&#10;Description automatically generated with medium confidence">
            <a:extLst>
              <a:ext uri="{FF2B5EF4-FFF2-40B4-BE49-F238E27FC236}">
                <a16:creationId xmlns:a16="http://schemas.microsoft.com/office/drawing/2014/main" id="{B03EE0F9-8447-28CA-085C-2E55E6A07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0" y="365125"/>
            <a:ext cx="5118100" cy="62865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3809F7-BCCB-F972-3E1C-CD80A0703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8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E0BDD9-FF24-63B4-94D6-EA09EBBFA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0A28C-2E58-28FC-3811-32F53907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Contrast blocks convergence?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red x and black text&#10;&#10;Description automatically generated">
            <a:extLst>
              <a:ext uri="{FF2B5EF4-FFF2-40B4-BE49-F238E27FC236}">
                <a16:creationId xmlns:a16="http://schemas.microsoft.com/office/drawing/2014/main" id="{D6E543EB-0C14-9404-9B65-45B395D32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58" y="2284516"/>
            <a:ext cx="8646441" cy="38611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1E8635-5A0F-C091-57AE-5C3EBB45B9FB}"/>
              </a:ext>
            </a:extLst>
          </p:cNvPr>
          <p:cNvSpPr/>
          <p:nvPr/>
        </p:nvSpPr>
        <p:spPr>
          <a:xfrm>
            <a:off x="4731504" y="2284516"/>
            <a:ext cx="2583800" cy="1199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945CEE-852E-B1B8-3B51-15162953EF1C}"/>
              </a:ext>
            </a:extLst>
          </p:cNvPr>
          <p:cNvSpPr/>
          <p:nvPr/>
        </p:nvSpPr>
        <p:spPr>
          <a:xfrm>
            <a:off x="7178962" y="2326403"/>
            <a:ext cx="2583800" cy="1199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E610C7-86E1-397B-02CE-105DC3BC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033" y="6514232"/>
            <a:ext cx="672957" cy="34376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6113E31D-E2AB-40D1-8B51-AFA5AFEF393A}" type="slidenum">
              <a:rPr lang="en-US" sz="14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0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1384A2-CE13-6041-32D2-AF5EBD8ED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0747117-3E5F-C92A-8792-8DC604CC9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1E11B-1C8C-2B35-D10F-E8E78FA8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Contrast blocks convergence?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9D4B60-A4AE-F314-C4E4-00C8A588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red x and black text&#10;&#10;Description automatically generated">
            <a:extLst>
              <a:ext uri="{FF2B5EF4-FFF2-40B4-BE49-F238E27FC236}">
                <a16:creationId xmlns:a16="http://schemas.microsoft.com/office/drawing/2014/main" id="{1CA831C5-EB2F-7D60-61FD-F7588C359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58" y="2284516"/>
            <a:ext cx="8646441" cy="38611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8C602B-27E0-A7AC-B2F9-6E978A67B149}"/>
              </a:ext>
            </a:extLst>
          </p:cNvPr>
          <p:cNvSpPr/>
          <p:nvPr/>
        </p:nvSpPr>
        <p:spPr>
          <a:xfrm>
            <a:off x="4731504" y="2284516"/>
            <a:ext cx="2583800" cy="1199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5F7B0D-7E51-B364-805A-6407EFFBB970}"/>
              </a:ext>
            </a:extLst>
          </p:cNvPr>
          <p:cNvSpPr txBox="1"/>
          <p:nvPr/>
        </p:nvSpPr>
        <p:spPr>
          <a:xfrm>
            <a:off x="9107497" y="3335873"/>
            <a:ext cx="1937850" cy="1361014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US" sz="17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Robust imitation of enhanced VOT on English /p/ </a:t>
            </a:r>
          </a:p>
          <a:p>
            <a:pPr defTabSz="804672">
              <a:spcAft>
                <a:spcPts val="600"/>
              </a:spcAft>
            </a:pPr>
            <a:r>
              <a:rPr lang="en-US" sz="12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(Nielsen 2011; many others)</a:t>
            </a:r>
            <a:endParaRPr lang="en-US" sz="200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6D41232-F1B7-291D-7275-3E7CD120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033" y="6514232"/>
            <a:ext cx="672957" cy="34376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6113E31D-E2AB-40D1-8B51-AFA5AFEF393A}" type="slidenum">
              <a:rPr lang="en-US" sz="14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6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12A7AF-88B1-DA46-71DE-15A46B3DC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DB584-1735-F668-300E-68E53518D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Contrast blocks convergence?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red x and black text&#10;&#10;Description automatically generated">
            <a:extLst>
              <a:ext uri="{FF2B5EF4-FFF2-40B4-BE49-F238E27FC236}">
                <a16:creationId xmlns:a16="http://schemas.microsoft.com/office/drawing/2014/main" id="{481ECA8B-B615-A3CF-0EEA-314F06F17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58" y="2284516"/>
            <a:ext cx="8646441" cy="3861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89FD63-7814-CD8F-7832-2B5849D7C549}"/>
              </a:ext>
            </a:extLst>
          </p:cNvPr>
          <p:cNvSpPr txBox="1"/>
          <p:nvPr/>
        </p:nvSpPr>
        <p:spPr>
          <a:xfrm>
            <a:off x="9107497" y="3335873"/>
            <a:ext cx="1937850" cy="1361014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US" sz="17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Robust imitation of enhanced VOT on English /p/ </a:t>
            </a:r>
          </a:p>
          <a:p>
            <a:pPr defTabSz="804672">
              <a:spcAft>
                <a:spcPts val="600"/>
              </a:spcAft>
            </a:pPr>
            <a:r>
              <a:rPr lang="en-US" sz="12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(Nielsen 2011; many others)</a:t>
            </a:r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7D034-7171-3867-0987-152C4467F534}"/>
              </a:ext>
            </a:extLst>
          </p:cNvPr>
          <p:cNvSpPr txBox="1"/>
          <p:nvPr/>
        </p:nvSpPr>
        <p:spPr>
          <a:xfrm>
            <a:off x="1717070" y="2372473"/>
            <a:ext cx="2925773" cy="1171411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US" sz="17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Mixed results on reduced /p/; interpreted as blocked by contrast with /b/	</a:t>
            </a:r>
          </a:p>
          <a:p>
            <a:pPr defTabSz="804672">
              <a:spcAft>
                <a:spcPts val="600"/>
              </a:spcAft>
            </a:pPr>
            <a:r>
              <a:rPr lang="en-US" sz="12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(Nielsen 2011)</a:t>
            </a:r>
            <a:endParaRPr lang="en-US" sz="20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5236B3A-C877-56F8-5448-18E8AE3A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033" y="6514232"/>
            <a:ext cx="672957" cy="34376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6113E31D-E2AB-40D1-8B51-AFA5AFEF393A}" type="slidenum">
              <a:rPr lang="en-US" sz="14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3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8E0CE4-311F-0229-45AF-357C4F83C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05D882-0D90-B839-A13E-3DA8984DA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63501-ECCA-E817-309C-5CB989D2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But: Clear speech confounded with contrast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C550B7-4726-8694-5FF7-57BBF9002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red x and black text&#10;&#10;Description automatically generated">
            <a:extLst>
              <a:ext uri="{FF2B5EF4-FFF2-40B4-BE49-F238E27FC236}">
                <a16:creationId xmlns:a16="http://schemas.microsoft.com/office/drawing/2014/main" id="{84DB5615-AD54-0DEE-2447-A3889800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58" y="2284516"/>
            <a:ext cx="8646441" cy="38611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EAC90E-05F3-800B-4A50-C1AF5877F009}"/>
              </a:ext>
            </a:extLst>
          </p:cNvPr>
          <p:cNvSpPr/>
          <p:nvPr/>
        </p:nvSpPr>
        <p:spPr>
          <a:xfrm>
            <a:off x="5145149" y="2391018"/>
            <a:ext cx="4138159" cy="324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3C973-0427-1C39-4907-D33EDA93F256}"/>
              </a:ext>
            </a:extLst>
          </p:cNvPr>
          <p:cNvSpPr txBox="1"/>
          <p:nvPr/>
        </p:nvSpPr>
        <p:spPr>
          <a:xfrm>
            <a:off x="7584726" y="2273503"/>
            <a:ext cx="2266298" cy="50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8680">
              <a:spcAft>
                <a:spcPts val="600"/>
              </a:spcAft>
            </a:pPr>
            <a:r>
              <a:rPr lang="en-US" sz="2565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 speech</a:t>
            </a:r>
            <a:endParaRPr 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DDF7B-F58F-3CF8-B270-2E437B648552}"/>
              </a:ext>
            </a:extLst>
          </p:cNvPr>
          <p:cNvSpPr txBox="1"/>
          <p:nvPr/>
        </p:nvSpPr>
        <p:spPr>
          <a:xfrm>
            <a:off x="4675473" y="2273503"/>
            <a:ext cx="2694934" cy="486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8680">
              <a:spcAft>
                <a:spcPts val="600"/>
              </a:spcAft>
            </a:pPr>
            <a:r>
              <a:rPr lang="en-US" sz="2565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clear speech</a:t>
            </a:r>
            <a:endParaRPr 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E83FE5-CBF9-836E-7F39-169D0C442796}"/>
              </a:ext>
            </a:extLst>
          </p:cNvPr>
          <p:cNvSpPr txBox="1"/>
          <p:nvPr/>
        </p:nvSpPr>
        <p:spPr>
          <a:xfrm>
            <a:off x="1373596" y="2230094"/>
            <a:ext cx="3160049" cy="677780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868680">
              <a:spcAft>
                <a:spcPts val="600"/>
              </a:spcAft>
            </a:pP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Imitating reduced /p/ requires hypoarticulation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9F206C-5FD4-FE5A-DD5C-BD47D93E5EDF}"/>
              </a:ext>
            </a:extLst>
          </p:cNvPr>
          <p:cNvSpPr txBox="1"/>
          <p:nvPr/>
        </p:nvSpPr>
        <p:spPr>
          <a:xfrm>
            <a:off x="9610979" y="3165800"/>
            <a:ext cx="2093020" cy="1561842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868680">
              <a:spcAft>
                <a:spcPts val="600"/>
              </a:spcAft>
            </a:pPr>
            <a:r>
              <a:rPr 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Imitating enhanced /p/ constitutes clear speech, default in lab settings</a:t>
            </a:r>
            <a:endParaRPr lang="en-US" sz="200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76468FD-D7C5-BAB0-931D-102AD78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033" y="6514232"/>
            <a:ext cx="672957" cy="34376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6113E31D-E2AB-40D1-8B51-AFA5AFEF393A}" type="slidenum">
              <a:rPr lang="en-US" sz="14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3742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7EC6A-07D4-0B4A-2FA0-1EE508EF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637763"/>
            <a:ext cx="9889797" cy="28744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Main question: </a:t>
            </a:r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Does phonological contrast or clear speech constrain convergence?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3742597"/>
            <a:ext cx="12191990" cy="3115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E2C5B-C135-4919-05A7-16EE793CE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5558" y="4307684"/>
            <a:ext cx="9544153" cy="19068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i.e. D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people spontaneously imitate hypoarticulation in a lab setting?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180" y="41010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457CC-4CD6-A3E4-9EB0-6D15FC63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033" y="6514232"/>
            <a:ext cx="672957" cy="34376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6113E31D-E2AB-40D1-8B51-AFA5AFEF393A}" type="slidenum">
              <a:rPr lang="en-US" sz="14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8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2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D9B94-6994-DBAD-3D33-621E74332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982B6C5-B500-258C-CBFD-8F9BC1439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A9392-DE7F-34AC-3C02-C7B8E083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Sibilants de-couple clear speech and contrast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7D286D-7E14-7080-C115-52EECD45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diagram of a ship&#10;&#10;Description automatically generated">
            <a:extLst>
              <a:ext uri="{FF2B5EF4-FFF2-40B4-BE49-F238E27FC236}">
                <a16:creationId xmlns:a16="http://schemas.microsoft.com/office/drawing/2014/main" id="{2B699880-FCCB-6FAA-220B-49790ADD4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23739" t="49383"/>
          <a:stretch/>
        </p:blipFill>
        <p:spPr>
          <a:xfrm>
            <a:off x="2816458" y="2816154"/>
            <a:ext cx="6669385" cy="22377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875727-AE87-837B-65C8-BCF84A2815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"/>
          <a:stretch/>
        </p:blipFill>
        <p:spPr>
          <a:xfrm>
            <a:off x="9662510" y="2812669"/>
            <a:ext cx="2501462" cy="17783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sa1.wav">
            <a:hlinkClick r:id="" action="ppaction://media"/>
            <a:extLst>
              <a:ext uri="{FF2B5EF4-FFF2-40B4-BE49-F238E27FC236}">
                <a16:creationId xmlns:a16="http://schemas.microsoft.com/office/drawing/2014/main" id="{4A681636-B89C-7B7B-40FF-7498399E2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8899" y="4977814"/>
            <a:ext cx="812800" cy="812800"/>
          </a:xfrm>
          <a:prstGeom prst="rect">
            <a:avLst/>
          </a:prstGeom>
        </p:spPr>
      </p:pic>
      <p:pic>
        <p:nvPicPr>
          <p:cNvPr id="12" name="Picture 11" descr="A blurry image of a black and white image&#10;&#10;Description automatically generated">
            <a:extLst>
              <a:ext uri="{FF2B5EF4-FFF2-40B4-BE49-F238E27FC236}">
                <a16:creationId xmlns:a16="http://schemas.microsoft.com/office/drawing/2014/main" id="{BB81B4C3-F39F-1C8B-6D4A-EDD63DDDF9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28" y="2812669"/>
            <a:ext cx="2501462" cy="1730603"/>
          </a:xfrm>
          <a:prstGeom prst="rect">
            <a:avLst/>
          </a:prstGeom>
        </p:spPr>
      </p:pic>
      <p:pic>
        <p:nvPicPr>
          <p:cNvPr id="14" name="shae">
            <a:hlinkClick r:id="" action="ppaction://media"/>
            <a:extLst>
              <a:ext uri="{FF2B5EF4-FFF2-40B4-BE49-F238E27FC236}">
                <a16:creationId xmlns:a16="http://schemas.microsoft.com/office/drawing/2014/main" id="{9690624B-B68B-00A7-39DE-FC4EE83411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301" y="4762959"/>
            <a:ext cx="812800" cy="812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656B3D-9C5E-807A-67BC-7608ABF46201}"/>
              </a:ext>
            </a:extLst>
          </p:cNvPr>
          <p:cNvSpPr txBox="1">
            <a:spLocks/>
          </p:cNvSpPr>
          <p:nvPr/>
        </p:nvSpPr>
        <p:spPr>
          <a:xfrm>
            <a:off x="5578122" y="5053950"/>
            <a:ext cx="185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CoG</a:t>
            </a:r>
            <a:r>
              <a:rPr lang="en-US" sz="3200" dirty="0"/>
              <a:t>)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D2BE5F3C-F6D2-457F-B6AC-8380AA98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033" y="6514232"/>
            <a:ext cx="672957" cy="34376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6113E31D-E2AB-40D1-8B51-AFA5AFEF393A}" type="slidenum">
              <a:rPr lang="en-US" sz="14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9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085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7292</TotalTime>
  <Words>1112</Words>
  <Application>Microsoft Macintosh PowerPoint</Application>
  <PresentationFormat>Widescreen</PresentationFormat>
  <Paragraphs>161</Paragraphs>
  <Slides>36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Aptos</vt:lpstr>
      <vt:lpstr>Aptos Display</vt:lpstr>
      <vt:lpstr>Arial</vt:lpstr>
      <vt:lpstr>TimesNewRomanPSMT</vt:lpstr>
      <vt:lpstr>Office Theme</vt:lpstr>
      <vt:lpstr>Clear speech, not phonological contrast, constrains convergence to English sibilants</vt:lpstr>
      <vt:lpstr>People mirror the speech around them</vt:lpstr>
      <vt:lpstr>Convergence is robust, but complicated</vt:lpstr>
      <vt:lpstr>Contrast blocks convergence? </vt:lpstr>
      <vt:lpstr>Contrast blocks convergence? </vt:lpstr>
      <vt:lpstr>Contrast blocks convergence? </vt:lpstr>
      <vt:lpstr>But: Clear speech confounded with contrast</vt:lpstr>
      <vt:lpstr>Main question: Does phonological contrast or clear speech constrain convergence? </vt:lpstr>
      <vt:lpstr>Sibilants de-couple clear speech and contrast</vt:lpstr>
      <vt:lpstr>Sibilants de-couple clear speech and contrast</vt:lpstr>
      <vt:lpstr>Sibilants de-couple clear speech and contrast</vt:lpstr>
      <vt:lpstr>Experimental study: delayed shadowing</vt:lpstr>
      <vt:lpstr>Exposure stimuli</vt:lpstr>
      <vt:lpstr>Participants</vt:lpstr>
      <vt:lpstr>Exposure stimuli manipulation</vt:lpstr>
      <vt:lpstr>Data processing</vt:lpstr>
      <vt:lpstr>Control results: /s/ convergence</vt:lpstr>
      <vt:lpstr>Control results: /s/ convergence</vt:lpstr>
      <vt:lpstr>Control results: /s/ convergence</vt:lpstr>
      <vt:lpstr>Control results: /s/ convergence</vt:lpstr>
      <vt:lpstr>Key results: /ʃ/ convergence</vt:lpstr>
      <vt:lpstr>Key results: /ʃ/ convergence</vt:lpstr>
      <vt:lpstr>Key results: /ʃ/ convergence</vt:lpstr>
      <vt:lpstr>Main question: Does phonological contrast or clear speech constrain convergence?  Finding: Clear speech</vt:lpstr>
      <vt:lpstr>Contrast does not always constrain convergence</vt:lpstr>
      <vt:lpstr>Enhancement more robustly imitated overall</vt:lpstr>
      <vt:lpstr>Enhancement more robustly imitated overall</vt:lpstr>
      <vt:lpstr>Conclusions</vt:lpstr>
      <vt:lpstr>Implications and future directions</vt:lpstr>
      <vt:lpstr>Thanks! </vt:lpstr>
      <vt:lpstr>The manipulation is perceptible</vt:lpstr>
      <vt:lpstr>Participants: Monolingual English L1 speakers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Hauser, Ivy</dc:creator>
  <cp:lastModifiedBy>Hauser, Ivy</cp:lastModifiedBy>
  <cp:revision>5</cp:revision>
  <dcterms:created xsi:type="dcterms:W3CDTF">2024-02-16T22:43:21Z</dcterms:created>
  <dcterms:modified xsi:type="dcterms:W3CDTF">2024-02-23T04:06:03Z</dcterms:modified>
</cp:coreProperties>
</file>