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576000" cy="29260800"/>
  <p:notesSz cx="6858000" cy="91440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D50"/>
    <a:srgbClr val="F79747"/>
    <a:srgbClr val="D3EFFB"/>
    <a:srgbClr val="EAF8FF"/>
    <a:srgbClr val="007FDE"/>
    <a:srgbClr val="0068B3"/>
    <a:srgbClr val="88A9D2"/>
    <a:srgbClr val="8BA4E9"/>
    <a:srgbClr val="6183E1"/>
    <a:srgbClr val="F9A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50"/>
  </p:normalViewPr>
  <p:slideViewPr>
    <p:cSldViewPr snapToGrid="0">
      <p:cViewPr>
        <p:scale>
          <a:sx n="30" d="100"/>
          <a:sy n="30" d="100"/>
        </p:scale>
        <p:origin x="1384" y="0"/>
      </p:cViewPr>
      <p:guideLst>
        <p:guide orient="horz" pos="9216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753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F0D1E-9740-483F-9C4C-8BC780EE8841}" type="datetimeFigureOut">
              <a:rPr lang="en-US" smtClean="0"/>
              <a:t>12/1/22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F43EC-8D63-4E40-BD0B-24391437E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6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class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72404" y="4547286"/>
            <a:ext cx="8348472" cy="228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3015066" y="4547286"/>
            <a:ext cx="12893040" cy="228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594534" y="4547286"/>
            <a:ext cx="12896302" cy="228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985383" y="2995278"/>
            <a:ext cx="21629023" cy="886021"/>
          </a:xfrm>
        </p:spPr>
        <p:txBody>
          <a:bodyPr lIns="0" tIns="0" rIns="0" bIns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4000" b="1">
                <a:solidFill>
                  <a:schemeClr val="tx1"/>
                </a:solidFill>
              </a:defRPr>
            </a:lvl1pPr>
            <a:lvl2pPr marL="1881012" indent="0" algn="l">
              <a:buNone/>
              <a:defRPr sz="4000"/>
            </a:lvl2pPr>
            <a:lvl3pPr marL="3762025" indent="0" algn="l">
              <a:buNone/>
              <a:defRPr sz="4000"/>
            </a:lvl3pPr>
            <a:lvl4pPr marL="5643037" indent="0" algn="l">
              <a:buNone/>
              <a:defRPr sz="4000"/>
            </a:lvl4pPr>
            <a:lvl5pPr marL="7524049" indent="0" algn="l">
              <a:buNone/>
              <a:defRPr sz="4000"/>
            </a:lvl5pPr>
          </a:lstStyle>
          <a:p>
            <a:pPr lvl="0"/>
            <a:r>
              <a:rPr lang="en-US" dirty="0"/>
              <a:t>&lt;A. Author&gt;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72404" y="27992436"/>
            <a:ext cx="35235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37620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16856075" algn="ctr"/>
                <a:tab pos="43891200" algn="r"/>
              </a:tabLst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2018 UTA</a:t>
            </a:r>
            <a:r>
              <a:rPr lang="en-US" sz="4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College of Engineering Innovation Day	April 16, 2018	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Poster ID#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988537" y="617837"/>
            <a:ext cx="21629024" cy="2377441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7200" b="1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&lt;Poster Title&gt;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2293" y="799163"/>
            <a:ext cx="12694418" cy="227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2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D3EFFB"/>
            </a:gs>
            <a:gs pos="68000">
              <a:srgbClr val="E5C3A1"/>
            </a:gs>
            <a:gs pos="36000">
              <a:srgbClr val="D3EFFB"/>
            </a:gs>
            <a:gs pos="100000">
              <a:srgbClr val="F79747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171789"/>
            <a:ext cx="32918400" cy="48768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827522"/>
            <a:ext cx="32918400" cy="19310775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7120429"/>
            <a:ext cx="8534400" cy="1557867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2EA4-D81A-4F72-A817-9EBC28A8AD44}" type="datetimeFigureOut">
              <a:rPr lang="en-US" smtClean="0"/>
              <a:t>12/1/22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7120429"/>
            <a:ext cx="11582400" cy="1557867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7120429"/>
            <a:ext cx="8534400" cy="1557867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916FD-1027-4A47-A489-A49E2AEB5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anose="020B0604020202020204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anose="020B0604020202020204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672405" y="2995278"/>
            <a:ext cx="21818431" cy="886021"/>
          </a:xfrm>
        </p:spPr>
        <p:txBody>
          <a:bodyPr/>
          <a:lstStyle/>
          <a:p>
            <a:r>
              <a:rPr lang="en-US" dirty="0"/>
              <a:t>Harun, A., Rodgers, S., </a:t>
            </a:r>
            <a:r>
              <a:rPr lang="en-US" dirty="0" err="1"/>
              <a:t>Sakallah</a:t>
            </a:r>
            <a:r>
              <a:rPr lang="en-US" dirty="0"/>
              <a:t>, A., </a:t>
            </a:r>
            <a:r>
              <a:rPr lang="en-US" dirty="0" err="1"/>
              <a:t>Egbuta</a:t>
            </a:r>
            <a:r>
              <a:rPr lang="en-US" dirty="0"/>
              <a:t>, K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72404" y="617835"/>
            <a:ext cx="21818432" cy="2377441"/>
          </a:xfrm>
        </p:spPr>
        <p:txBody>
          <a:bodyPr/>
          <a:lstStyle/>
          <a:p>
            <a:r>
              <a:rPr lang="en-US" dirty="0"/>
              <a:t>Blockchain Voting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672404" y="4527630"/>
            <a:ext cx="8348472" cy="646331"/>
          </a:xfrm>
          <a:prstGeom prst="rect">
            <a:avLst/>
          </a:prstGeom>
          <a:gradFill>
            <a:gsLst>
              <a:gs pos="0">
                <a:srgbClr val="1E41A0"/>
              </a:gs>
              <a:gs pos="50000">
                <a:srgbClr val="1E41A0">
                  <a:alpha val="65000"/>
                </a:srgbClr>
              </a:gs>
              <a:gs pos="100000">
                <a:srgbClr val="1E41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94534" y="4527629"/>
            <a:ext cx="12896302" cy="646331"/>
          </a:xfrm>
          <a:prstGeom prst="rect">
            <a:avLst/>
          </a:prstGeom>
          <a:gradFill>
            <a:gsLst>
              <a:gs pos="0">
                <a:srgbClr val="1E41A0"/>
              </a:gs>
              <a:gs pos="50000">
                <a:srgbClr val="1E41A0">
                  <a:alpha val="65000"/>
                </a:srgbClr>
              </a:gs>
              <a:gs pos="100000">
                <a:srgbClr val="1E41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Architecture Overview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8743" y="17872627"/>
            <a:ext cx="8348472" cy="646331"/>
          </a:xfrm>
          <a:prstGeom prst="rect">
            <a:avLst/>
          </a:prstGeom>
          <a:gradFill>
            <a:gsLst>
              <a:gs pos="0">
                <a:srgbClr val="1E41A0"/>
              </a:gs>
              <a:gs pos="50000">
                <a:srgbClr val="1E41A0">
                  <a:alpha val="65000"/>
                </a:srgbClr>
              </a:gs>
              <a:gs pos="100000">
                <a:srgbClr val="1E41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Goals &amp; Requirements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2404" y="5320398"/>
            <a:ext cx="8318620" cy="9464770"/>
          </a:xfrm>
          <a:prstGeom prst="rect">
            <a:avLst/>
          </a:prstGeom>
          <a:noFill/>
        </p:spPr>
        <p:txBody>
          <a:bodyPr wrap="square" lIns="182880" tIns="182880" rIns="182880" bIns="182880" rtlCol="0" anchor="t">
            <a:spAutoFit/>
          </a:bodyPr>
          <a:lstStyle/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+mj-lt"/>
              </a:rPr>
              <a:t>We chose blockchain voting as a project as we thought it solves a relevant problem in our current world.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+mj-lt"/>
              </a:rPr>
              <a:t>Blockchain voting allows you to keep a ledger on the blockchain of any election, not allowing for any fraud or foul play of any kind. It keeps the election 100% transparent, visible to all parties, and doesn’t allow for any conflicts of interests.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+mj-lt"/>
              </a:rPr>
              <a:t>On a broader scale, something like this could be used on the political level one day, but also has much smaller scale use cases as well.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594534" y="17872627"/>
            <a:ext cx="12896302" cy="646331"/>
          </a:xfrm>
          <a:prstGeom prst="rect">
            <a:avLst/>
          </a:prstGeom>
          <a:gradFill>
            <a:gsLst>
              <a:gs pos="0">
                <a:srgbClr val="1E41A0"/>
              </a:gs>
              <a:gs pos="50000">
                <a:srgbClr val="1E41A0">
                  <a:alpha val="65000"/>
                </a:srgbClr>
              </a:gs>
              <a:gs pos="100000">
                <a:srgbClr val="1E41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Design Specifications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015066" y="4552343"/>
            <a:ext cx="12896302" cy="646331"/>
          </a:xfrm>
          <a:prstGeom prst="rect">
            <a:avLst/>
          </a:prstGeom>
          <a:gradFill>
            <a:gsLst>
              <a:gs pos="0">
                <a:srgbClr val="1E41A0"/>
              </a:gs>
              <a:gs pos="50000">
                <a:srgbClr val="1E41A0">
                  <a:alpha val="65000"/>
                </a:srgbClr>
              </a:gs>
              <a:gs pos="100000">
                <a:srgbClr val="1E41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Technologies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3019184" y="24711580"/>
            <a:ext cx="12896302" cy="587574"/>
          </a:xfrm>
          <a:prstGeom prst="rect">
            <a:avLst/>
          </a:prstGeom>
          <a:gradFill>
            <a:gsLst>
              <a:gs pos="0">
                <a:srgbClr val="1E41A0"/>
              </a:gs>
              <a:gs pos="50000">
                <a:srgbClr val="1E41A0">
                  <a:alpha val="65000"/>
                </a:srgbClr>
              </a:gs>
              <a:gs pos="100000">
                <a:srgbClr val="1E41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039780" y="15670152"/>
            <a:ext cx="12896302" cy="646331"/>
          </a:xfrm>
          <a:prstGeom prst="rect">
            <a:avLst/>
          </a:prstGeom>
          <a:gradFill>
            <a:gsLst>
              <a:gs pos="0">
                <a:srgbClr val="1E41A0"/>
              </a:gs>
              <a:gs pos="50000">
                <a:srgbClr val="1E41A0">
                  <a:alpha val="65000"/>
                </a:srgbClr>
              </a:gs>
              <a:gs pos="100000">
                <a:srgbClr val="1E41A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594534" y="18646807"/>
            <a:ext cx="12896302" cy="8583888"/>
          </a:xfrm>
          <a:prstGeom prst="rect">
            <a:avLst/>
          </a:prstGeom>
          <a:noFill/>
        </p:spPr>
        <p:txBody>
          <a:bodyPr wrap="square" lIns="182880" tIns="182880" rIns="182880" bIns="182880" rtlCol="0" anchor="t">
            <a:spAutoFit/>
          </a:bodyPr>
          <a:lstStyle/>
          <a:p>
            <a:pPr marL="571500" indent="-5715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+mj-lt"/>
              </a:rPr>
              <a:t>S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+mj-lt"/>
              </a:rPr>
              <a:t>olidity for our blockchain library and smart contracts</a:t>
            </a:r>
          </a:p>
          <a:p>
            <a:pPr marL="571500" indent="-5715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+mj-lt"/>
              </a:rPr>
              <a:t>L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+mj-lt"/>
              </a:rPr>
              <a:t>ocal SQL database for managing users and storing voting info</a:t>
            </a:r>
          </a:p>
          <a:p>
            <a:pPr marL="571500" indent="-5715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+mj-lt"/>
              </a:rPr>
              <a:t>Storing votes both in our database and on the blockchain, using the smart contacts to document and verify what we have stored in our DB</a:t>
            </a:r>
          </a:p>
          <a:p>
            <a:pPr marL="571500" indent="-5715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+mj-lt"/>
              </a:rPr>
              <a:t>Axios library to connect our program to our database, allowing to easily define post and get endpoints to access and modify our database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051642" y="16479521"/>
            <a:ext cx="12822160" cy="3447098"/>
          </a:xfrm>
          <a:prstGeom prst="rect">
            <a:avLst/>
          </a:prstGeom>
          <a:noFill/>
        </p:spPr>
        <p:txBody>
          <a:bodyPr wrap="square" lIns="182880" tIns="182880" rIns="182880" bIns="182880" rtlCol="0" anchor="t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+mj-lt"/>
              </a:rPr>
              <a:t>The design was able to match the major goals, specifications, and constraints we set out for it. We wanted to create a decentralized polling app for people who were concerned about rigged polls and we were able to successfully create that.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015067" y="25354757"/>
            <a:ext cx="12888524" cy="2000548"/>
          </a:xfrm>
          <a:prstGeom prst="rect">
            <a:avLst/>
          </a:prstGeom>
          <a:noFill/>
        </p:spPr>
        <p:txBody>
          <a:bodyPr wrap="square" lIns="182880" tIns="182880" rIns="182880" bIns="182880" rtlCol="0" anchor="t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“Build a WEB3 app with Solidity + Ethereum Smart contracts,” </a:t>
            </a:r>
            <a:r>
              <a:rPr lang="en-US" sz="16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buildspace</a:t>
            </a: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[Online]. Available: https://buildspace.so/p/build-solidity-web3-app/lessons/deploy-smart-contract-to-</a:t>
            </a:r>
            <a:r>
              <a:rPr lang="en-US" sz="1600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testnet</a:t>
            </a: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 [Accessed: 01-Dec-2022].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“React axios tutorial – make HTTP GET and post requests.” [Online]. Available: https://www.positronx.io/react-</a:t>
            </a:r>
            <a:r>
              <a:rPr lang="en-US" sz="1600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axios</a:t>
            </a: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-tutorial-make-http-get-post-requests/. [Accessed: 01-Dec-2022].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Z. Saleem, “Interact with smart contracts via react and a node.js API,” </a:t>
            </a:r>
            <a:r>
              <a:rPr lang="en-US" sz="16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LogRocket</a:t>
            </a: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Blog, 28-Jan-2022. [Online]. Available: https://blog.logrocket.com/interacting-smart-contracts-via-</a:t>
            </a:r>
            <a:r>
              <a:rPr lang="en-US" sz="1600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nodejs</a:t>
            </a: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1600" dirty="0" err="1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api</a:t>
            </a:r>
            <a:r>
              <a:rPr lang="en-US" sz="16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/. [Accessed: 01-Dec-2022]. </a:t>
            </a:r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C829D760-A267-4E10-A3D3-C249C39E5A99}"/>
              </a:ext>
            </a:extLst>
          </p:cNvPr>
          <p:cNvSpPr txBox="1">
            <a:spLocks/>
          </p:cNvSpPr>
          <p:nvPr/>
        </p:nvSpPr>
        <p:spPr>
          <a:xfrm>
            <a:off x="5195253" y="3575066"/>
            <a:ext cx="12772733" cy="6463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37620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56645" indent="-1175633" algn="l" defTabSz="37620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31" indent="-940506" algn="l" defTabSz="37620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indent="-940506" algn="l" defTabSz="37620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464555" indent="-940506" algn="l" defTabSz="37620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5567" indent="-940506" algn="l" defTabSz="37620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6580" indent="-940506" algn="l" defTabSz="37620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7592" indent="-940506" algn="l" defTabSz="37620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8604" indent="-940506" algn="l" defTabSz="37620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CSE Senior Design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E395CF8-9775-5059-B7D7-07BE8904A4E3}"/>
              </a:ext>
            </a:extLst>
          </p:cNvPr>
          <p:cNvSpPr/>
          <p:nvPr/>
        </p:nvSpPr>
        <p:spPr>
          <a:xfrm>
            <a:off x="5935" y="27788482"/>
            <a:ext cx="12540484" cy="1110343"/>
          </a:xfrm>
          <a:prstGeom prst="roundRect">
            <a:avLst/>
          </a:prstGeom>
          <a:solidFill>
            <a:srgbClr val="F59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2022 UTA College of Engineering Innovation Day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D10E928-B6EE-740C-45BE-DF5A260CCE37}"/>
              </a:ext>
            </a:extLst>
          </p:cNvPr>
          <p:cNvSpPr/>
          <p:nvPr/>
        </p:nvSpPr>
        <p:spPr>
          <a:xfrm>
            <a:off x="13947209" y="27698558"/>
            <a:ext cx="5695599" cy="1110343"/>
          </a:xfrm>
          <a:prstGeom prst="roundRect">
            <a:avLst/>
          </a:prstGeom>
          <a:solidFill>
            <a:srgbClr val="F59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5293C7B-097B-663A-59D4-5C4E11F4048E}"/>
              </a:ext>
            </a:extLst>
          </p:cNvPr>
          <p:cNvSpPr/>
          <p:nvPr/>
        </p:nvSpPr>
        <p:spPr>
          <a:xfrm>
            <a:off x="30880401" y="27958948"/>
            <a:ext cx="5695599" cy="1110343"/>
          </a:xfrm>
          <a:prstGeom prst="roundRect">
            <a:avLst/>
          </a:prstGeom>
          <a:solidFill>
            <a:srgbClr val="F59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A2318C3-55C5-E812-C678-20D7A355D4B8}"/>
              </a:ext>
            </a:extLst>
          </p:cNvPr>
          <p:cNvSpPr/>
          <p:nvPr/>
        </p:nvSpPr>
        <p:spPr>
          <a:xfrm>
            <a:off x="29888884" y="27724863"/>
            <a:ext cx="5695600" cy="1110343"/>
          </a:xfrm>
          <a:prstGeom prst="roundRect">
            <a:avLst/>
          </a:prstGeom>
          <a:solidFill>
            <a:srgbClr val="F59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December 2</a:t>
            </a:r>
            <a:r>
              <a:rPr lang="en-US" sz="4000" baseline="30000" dirty="0"/>
              <a:t>nd</a:t>
            </a:r>
            <a:r>
              <a:rPr lang="en-US" sz="4000" dirty="0"/>
              <a:t>, 2022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2D59CD-9954-A32D-419B-27F66CE1D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620" y="7353683"/>
            <a:ext cx="12826216" cy="989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426CCD09-0ED6-ECF5-01EA-D576F05C848F}"/>
              </a:ext>
            </a:extLst>
          </p:cNvPr>
          <p:cNvSpPr txBox="1"/>
          <p:nvPr/>
        </p:nvSpPr>
        <p:spPr>
          <a:xfrm>
            <a:off x="702256" y="19132225"/>
            <a:ext cx="8318620" cy="6737229"/>
          </a:xfrm>
          <a:prstGeom prst="rect">
            <a:avLst/>
          </a:prstGeom>
          <a:noFill/>
        </p:spPr>
        <p:txBody>
          <a:bodyPr wrap="square" lIns="182880" tIns="182880" rIns="182880" bIns="182880" rtlCol="0" anchor="t">
            <a:spAutoFit/>
          </a:bodyPr>
          <a:lstStyle/>
          <a:p>
            <a:pPr marL="1028700" indent="-5715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+mj-lt"/>
              </a:rPr>
              <a:t>Create accounts with admin and user permissions</a:t>
            </a:r>
          </a:p>
          <a:p>
            <a:pPr marL="1028700" indent="-5715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+mj-lt"/>
              </a:rPr>
              <a:t>Create polls with questions and choices </a:t>
            </a:r>
          </a:p>
          <a:p>
            <a:pPr marL="1028700" indent="-5715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+mj-lt"/>
              </a:rPr>
              <a:t>Invite users to polls</a:t>
            </a:r>
          </a:p>
          <a:p>
            <a:pPr marL="1028700" indent="-5715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+mj-lt"/>
              </a:rPr>
              <a:t>Allow users to vote in polls, log results on blockchain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C794752-7704-97CA-D05A-A1281A8DEAC2}"/>
              </a:ext>
            </a:extLst>
          </p:cNvPr>
          <p:cNvSpPr txBox="1"/>
          <p:nvPr/>
        </p:nvSpPr>
        <p:spPr>
          <a:xfrm>
            <a:off x="9890164" y="5763164"/>
            <a:ext cx="12896302" cy="984885"/>
          </a:xfrm>
          <a:prstGeom prst="rect">
            <a:avLst/>
          </a:prstGeom>
          <a:noFill/>
        </p:spPr>
        <p:txBody>
          <a:bodyPr wrap="square" lIns="182880" tIns="182880" rIns="182880" bIns="182880" rtlCol="0" anchor="t">
            <a:spAutoFit/>
          </a:bodyPr>
          <a:lstStyle/>
          <a:p>
            <a:pPr marL="571500" indent="-5715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+mj-lt"/>
              </a:rPr>
              <a:t>High level architecture overview</a:t>
            </a:r>
            <a:endParaRPr lang="en-US" sz="4000" b="0" i="0" u="none" strike="noStrike" dirty="0">
              <a:solidFill>
                <a:srgbClr val="000000"/>
              </a:solidFill>
              <a:effectLst/>
              <a:latin typeface="+mj-lt"/>
            </a:endParaRPr>
          </a:p>
        </p:txBody>
      </p:sp>
      <p:pic>
        <p:nvPicPr>
          <p:cNvPr id="1032" name="Picture 8" descr="Node.js Logo PNG Transparent &amp; SVG Vector - Freebie Supply">
            <a:extLst>
              <a:ext uri="{FF2B5EF4-FFF2-40B4-BE49-F238E27FC236}">
                <a16:creationId xmlns:a16="http://schemas.microsoft.com/office/drawing/2014/main" id="{5324C3B2-8BD5-7C89-B0E0-AFB1758EC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4748" y="5865742"/>
            <a:ext cx="4723070" cy="289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2FAFAB3A-6394-3928-466A-D9019F589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8884" y="6513054"/>
            <a:ext cx="4723070" cy="119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thereum Logo PNG Transparent &amp; SVG Vector - Freebie Supply">
            <a:extLst>
              <a:ext uri="{FF2B5EF4-FFF2-40B4-BE49-F238E27FC236}">
                <a16:creationId xmlns:a16="http://schemas.microsoft.com/office/drawing/2014/main" id="{CDB4C387-7696-C404-A634-1DE5B1406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2571" y="11579195"/>
            <a:ext cx="4946757" cy="339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4EDBBCDF-0409-5C6C-4DB1-B689BEBC2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431" y="11579196"/>
            <a:ext cx="5612347" cy="374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ardhat by Nomic Foundation | Grants | Gitcoin">
            <a:extLst>
              <a:ext uri="{FF2B5EF4-FFF2-40B4-BE49-F238E27FC236}">
                <a16:creationId xmlns:a16="http://schemas.microsoft.com/office/drawing/2014/main" id="{64BBDF6A-8E29-5DE5-7726-50E1EF55E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9008" y="8711716"/>
            <a:ext cx="3816607" cy="383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FA9747B-BD4C-1DBF-4A07-7968A15F4615}"/>
              </a:ext>
            </a:extLst>
          </p:cNvPr>
          <p:cNvSpPr txBox="1"/>
          <p:nvPr/>
        </p:nvSpPr>
        <p:spPr>
          <a:xfrm>
            <a:off x="23227290" y="20390654"/>
            <a:ext cx="6013821" cy="4216539"/>
          </a:xfrm>
          <a:prstGeom prst="rect">
            <a:avLst/>
          </a:prstGeom>
          <a:noFill/>
        </p:spPr>
        <p:txBody>
          <a:bodyPr wrap="square" lIns="182880" tIns="182880" rIns="182880" bIns="182880" rtlCol="0" anchor="t">
            <a:spAutoFit/>
          </a:bodyPr>
          <a:lstStyle/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sz="4000" b="0" i="0" u="sng" strike="noStrike" dirty="0">
                <a:solidFill>
                  <a:srgbClr val="000000"/>
                </a:solidFill>
                <a:effectLst/>
                <a:latin typeface="+mj-lt"/>
              </a:rPr>
              <a:t>Lessons Learned</a:t>
            </a:r>
          </a:p>
          <a:p>
            <a:pPr marL="571500" indent="-5715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+mj-lt"/>
              </a:rPr>
              <a:t>Ensure roles and responsibilities are delegated</a:t>
            </a:r>
          </a:p>
          <a:p>
            <a:pPr marL="571500" indent="-5715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+mj-lt"/>
              </a:rPr>
              <a:t>Hold everyone accountable </a:t>
            </a:r>
          </a:p>
          <a:p>
            <a:pPr marL="571500" indent="-5715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+mj-lt"/>
              </a:rPr>
              <a:t>Proper time management</a:t>
            </a:r>
          </a:p>
          <a:p>
            <a:pPr marL="571500" indent="-5715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+mj-lt"/>
              </a:rPr>
              <a:t>Frequent communication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4000" b="0" i="0" u="none" strike="noStrike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D3E8B06-8951-DD53-7E36-CB285EDA9C26}"/>
              </a:ext>
            </a:extLst>
          </p:cNvPr>
          <p:cNvSpPr txBox="1"/>
          <p:nvPr/>
        </p:nvSpPr>
        <p:spPr>
          <a:xfrm>
            <a:off x="29418911" y="20387131"/>
            <a:ext cx="6013821" cy="3724096"/>
          </a:xfrm>
          <a:prstGeom prst="rect">
            <a:avLst/>
          </a:prstGeom>
          <a:noFill/>
        </p:spPr>
        <p:txBody>
          <a:bodyPr wrap="square" lIns="182880" tIns="182880" rIns="182880" bIns="182880" rtlCol="0" anchor="t">
            <a:spAutoFit/>
          </a:bodyPr>
          <a:lstStyle/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sz="4000" b="0" i="0" u="sng" strike="noStrike" dirty="0">
                <a:solidFill>
                  <a:srgbClr val="000000"/>
                </a:solidFill>
                <a:effectLst/>
                <a:latin typeface="+mj-lt"/>
              </a:rPr>
              <a:t>Future Plans</a:t>
            </a:r>
          </a:p>
          <a:p>
            <a:pPr marL="571500" indent="-5715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+mj-lt"/>
              </a:rPr>
              <a:t>Widesprea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d rollout of web app</a:t>
            </a:r>
          </a:p>
          <a:p>
            <a:pPr marL="571500" indent="-5715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+mj-lt"/>
              </a:rPr>
              <a:t>Improve frontend design aspects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4000" b="0" i="0" u="none" strike="noStrike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9244039"/>
      </p:ext>
    </p:extLst>
  </p:cSld>
  <p:clrMapOvr>
    <a:masterClrMapping/>
  </p:clrMapOvr>
</p:sld>
</file>

<file path=ppt/theme/theme1.xml><?xml version="1.0" encoding="utf-8"?>
<a:theme xmlns:a="http://schemas.openxmlformats.org/drawingml/2006/main" name="2016 HGWS Worksh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425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2016 HGWS Workshop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Carreon</dc:creator>
  <cp:lastModifiedBy>Seth Rodgers</cp:lastModifiedBy>
  <cp:revision>34</cp:revision>
  <dcterms:created xsi:type="dcterms:W3CDTF">2016-05-26T17:05:13Z</dcterms:created>
  <dcterms:modified xsi:type="dcterms:W3CDTF">2022-12-01T20:13:04Z</dcterms:modified>
</cp:coreProperties>
</file>