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letter"/>
  <p:notesSz cx="6858000" cy="9144000"/>
  <p:defaultTextStyle>
    <a:defPPr>
      <a:defRPr lang="en-US"/>
    </a:defPPr>
    <a:lvl1pPr marL="0" algn="l" defTabSz="914172" rtl="0" eaLnBrk="1" latinLnBrk="0" hangingPunct="1">
      <a:defRPr sz="1798" kern="1200">
        <a:solidFill>
          <a:schemeClr val="tx1"/>
        </a:solidFill>
        <a:latin typeface="+mn-lt"/>
        <a:ea typeface="+mn-ea"/>
        <a:cs typeface="+mn-cs"/>
      </a:defRPr>
    </a:lvl1pPr>
    <a:lvl2pPr marL="457086" algn="l" defTabSz="914172" rtl="0" eaLnBrk="1" latinLnBrk="0" hangingPunct="1">
      <a:defRPr sz="1798" kern="1200">
        <a:solidFill>
          <a:schemeClr val="tx1"/>
        </a:solidFill>
        <a:latin typeface="+mn-lt"/>
        <a:ea typeface="+mn-ea"/>
        <a:cs typeface="+mn-cs"/>
      </a:defRPr>
    </a:lvl2pPr>
    <a:lvl3pPr marL="914172" algn="l" defTabSz="914172" rtl="0" eaLnBrk="1" latinLnBrk="0" hangingPunct="1">
      <a:defRPr sz="1798" kern="1200">
        <a:solidFill>
          <a:schemeClr val="tx1"/>
        </a:solidFill>
        <a:latin typeface="+mn-lt"/>
        <a:ea typeface="+mn-ea"/>
        <a:cs typeface="+mn-cs"/>
      </a:defRPr>
    </a:lvl3pPr>
    <a:lvl4pPr marL="1371258" algn="l" defTabSz="914172" rtl="0" eaLnBrk="1" latinLnBrk="0" hangingPunct="1">
      <a:defRPr sz="1798" kern="1200">
        <a:solidFill>
          <a:schemeClr val="tx1"/>
        </a:solidFill>
        <a:latin typeface="+mn-lt"/>
        <a:ea typeface="+mn-ea"/>
        <a:cs typeface="+mn-cs"/>
      </a:defRPr>
    </a:lvl4pPr>
    <a:lvl5pPr marL="1828344" algn="l" defTabSz="914172" rtl="0" eaLnBrk="1" latinLnBrk="0" hangingPunct="1">
      <a:defRPr sz="1798" kern="1200">
        <a:solidFill>
          <a:schemeClr val="tx1"/>
        </a:solidFill>
        <a:latin typeface="+mn-lt"/>
        <a:ea typeface="+mn-ea"/>
        <a:cs typeface="+mn-cs"/>
      </a:defRPr>
    </a:lvl5pPr>
    <a:lvl6pPr marL="2285430" algn="l" defTabSz="914172" rtl="0" eaLnBrk="1" latinLnBrk="0" hangingPunct="1">
      <a:defRPr sz="1798" kern="1200">
        <a:solidFill>
          <a:schemeClr val="tx1"/>
        </a:solidFill>
        <a:latin typeface="+mn-lt"/>
        <a:ea typeface="+mn-ea"/>
        <a:cs typeface="+mn-cs"/>
      </a:defRPr>
    </a:lvl6pPr>
    <a:lvl7pPr marL="2742516" algn="l" defTabSz="914172" rtl="0" eaLnBrk="1" latinLnBrk="0" hangingPunct="1">
      <a:defRPr sz="1798" kern="1200">
        <a:solidFill>
          <a:schemeClr val="tx1"/>
        </a:solidFill>
        <a:latin typeface="+mn-lt"/>
        <a:ea typeface="+mn-ea"/>
        <a:cs typeface="+mn-cs"/>
      </a:defRPr>
    </a:lvl7pPr>
    <a:lvl8pPr marL="3199602" algn="l" defTabSz="914172" rtl="0" eaLnBrk="1" latinLnBrk="0" hangingPunct="1">
      <a:defRPr sz="1798" kern="1200">
        <a:solidFill>
          <a:schemeClr val="tx1"/>
        </a:solidFill>
        <a:latin typeface="+mn-lt"/>
        <a:ea typeface="+mn-ea"/>
        <a:cs typeface="+mn-cs"/>
      </a:defRPr>
    </a:lvl8pPr>
    <a:lvl9pPr marL="3656688" algn="l" defTabSz="914172" rtl="0" eaLnBrk="1" latinLnBrk="0" hangingPunct="1">
      <a:defRPr sz="179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747"/>
    <a:srgbClr val="F9B277"/>
    <a:srgbClr val="FABD8A"/>
    <a:srgbClr val="0064B1"/>
    <a:srgbClr val="D3EFFB"/>
    <a:srgbClr val="EAF8FF"/>
    <a:srgbClr val="007FDE"/>
    <a:srgbClr val="0068B3"/>
    <a:srgbClr val="88A9D2"/>
    <a:srgbClr val="8BA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0"/>
    <p:restoredTop sz="94660"/>
  </p:normalViewPr>
  <p:slideViewPr>
    <p:cSldViewPr snapToGrid="0">
      <p:cViewPr>
        <p:scale>
          <a:sx n="110" d="100"/>
          <a:sy n="110" d="100"/>
        </p:scale>
        <p:origin x="246" y="-1572"/>
      </p:cViewPr>
      <p:guideLst>
        <p:guide orient="horz" pos="2160"/>
        <p:guide pos="2880"/>
      </p:guideLst>
    </p:cSldViewPr>
  </p:slideViewPr>
  <p:notesTextViewPr>
    <p:cViewPr>
      <p:scale>
        <a:sx n="1" d="1"/>
        <a:sy n="1" d="1"/>
      </p:scale>
      <p:origin x="0" y="0"/>
    </p:cViewPr>
  </p:notesTextViewPr>
  <p:notesViewPr>
    <p:cSldViewPr snapToGrid="0">
      <p:cViewPr varScale="1">
        <p:scale>
          <a:sx n="123" d="100"/>
          <a:sy n="123" d="100"/>
        </p:scale>
        <p:origin x="7536" y="102"/>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BF0D1E-9740-483F-9C4C-8BC780EE8841}" type="datetimeFigureOut">
              <a:rPr lang="en-US" smtClean="0"/>
              <a:t>4/15/2020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F43EC-8D63-4E40-BD0B-24391437E01D}" type="slidenum">
              <a:rPr lang="en-US" smtClean="0"/>
              <a:t>‹#›</a:t>
            </a:fld>
            <a:endParaRPr lang="en-US"/>
          </a:p>
        </p:txBody>
      </p:sp>
    </p:spTree>
    <p:extLst>
      <p:ext uri="{BB962C8B-B14F-4D97-AF65-F5344CB8AC3E}">
        <p14:creationId xmlns:p14="http://schemas.microsoft.com/office/powerpoint/2010/main" val="1993569888"/>
      </p:ext>
    </p:extLst>
  </p:cSld>
  <p:clrMap bg1="lt1" tx1="dk1" bg2="lt2" tx2="dk2" accent1="accent1" accent2="accent2" accent3="accent3" accent4="accent4" accent5="accent5" accent6="accent6" hlink="hlink" folHlink="folHlink"/>
  <p:notesStyle>
    <a:lvl1pPr marL="0" algn="l" defTabSz="222199" rtl="0" eaLnBrk="1" latinLnBrk="0" hangingPunct="1">
      <a:defRPr sz="292" kern="1200">
        <a:solidFill>
          <a:schemeClr val="tx1"/>
        </a:solidFill>
        <a:latin typeface="+mn-lt"/>
        <a:ea typeface="+mn-ea"/>
        <a:cs typeface="+mn-cs"/>
      </a:defRPr>
    </a:lvl1pPr>
    <a:lvl2pPr marL="111100" algn="l" defTabSz="222199" rtl="0" eaLnBrk="1" latinLnBrk="0" hangingPunct="1">
      <a:defRPr sz="292" kern="1200">
        <a:solidFill>
          <a:schemeClr val="tx1"/>
        </a:solidFill>
        <a:latin typeface="+mn-lt"/>
        <a:ea typeface="+mn-ea"/>
        <a:cs typeface="+mn-cs"/>
      </a:defRPr>
    </a:lvl2pPr>
    <a:lvl3pPr marL="222199" algn="l" defTabSz="222199" rtl="0" eaLnBrk="1" latinLnBrk="0" hangingPunct="1">
      <a:defRPr sz="292" kern="1200">
        <a:solidFill>
          <a:schemeClr val="tx1"/>
        </a:solidFill>
        <a:latin typeface="+mn-lt"/>
        <a:ea typeface="+mn-ea"/>
        <a:cs typeface="+mn-cs"/>
      </a:defRPr>
    </a:lvl3pPr>
    <a:lvl4pPr marL="333299" algn="l" defTabSz="222199" rtl="0" eaLnBrk="1" latinLnBrk="0" hangingPunct="1">
      <a:defRPr sz="292" kern="1200">
        <a:solidFill>
          <a:schemeClr val="tx1"/>
        </a:solidFill>
        <a:latin typeface="+mn-lt"/>
        <a:ea typeface="+mn-ea"/>
        <a:cs typeface="+mn-cs"/>
      </a:defRPr>
    </a:lvl4pPr>
    <a:lvl5pPr marL="444398" algn="l" defTabSz="222199" rtl="0" eaLnBrk="1" latinLnBrk="0" hangingPunct="1">
      <a:defRPr sz="292" kern="1200">
        <a:solidFill>
          <a:schemeClr val="tx1"/>
        </a:solidFill>
        <a:latin typeface="+mn-lt"/>
        <a:ea typeface="+mn-ea"/>
        <a:cs typeface="+mn-cs"/>
      </a:defRPr>
    </a:lvl5pPr>
    <a:lvl6pPr marL="555498" algn="l" defTabSz="222199" rtl="0" eaLnBrk="1" latinLnBrk="0" hangingPunct="1">
      <a:defRPr sz="292" kern="1200">
        <a:solidFill>
          <a:schemeClr val="tx1"/>
        </a:solidFill>
        <a:latin typeface="+mn-lt"/>
        <a:ea typeface="+mn-ea"/>
        <a:cs typeface="+mn-cs"/>
      </a:defRPr>
    </a:lvl6pPr>
    <a:lvl7pPr marL="666598" algn="l" defTabSz="222199" rtl="0" eaLnBrk="1" latinLnBrk="0" hangingPunct="1">
      <a:defRPr sz="292" kern="1200">
        <a:solidFill>
          <a:schemeClr val="tx1"/>
        </a:solidFill>
        <a:latin typeface="+mn-lt"/>
        <a:ea typeface="+mn-ea"/>
        <a:cs typeface="+mn-cs"/>
      </a:defRPr>
    </a:lvl7pPr>
    <a:lvl8pPr marL="777697" algn="l" defTabSz="222199" rtl="0" eaLnBrk="1" latinLnBrk="0" hangingPunct="1">
      <a:defRPr sz="292" kern="1200">
        <a:solidFill>
          <a:schemeClr val="tx1"/>
        </a:solidFill>
        <a:latin typeface="+mn-lt"/>
        <a:ea typeface="+mn-ea"/>
        <a:cs typeface="+mn-cs"/>
      </a:defRPr>
    </a:lvl8pPr>
    <a:lvl9pPr marL="888797" algn="l" defTabSz="222199" rtl="0" eaLnBrk="1" latinLnBrk="0" hangingPunct="1">
      <a:defRPr sz="29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nclassified">
    <p:spTree>
      <p:nvGrpSpPr>
        <p:cNvPr id="1" name=""/>
        <p:cNvGrpSpPr/>
        <p:nvPr/>
      </p:nvGrpSpPr>
      <p:grpSpPr>
        <a:xfrm>
          <a:off x="0" y="0"/>
          <a:ext cx="0" cy="0"/>
          <a:chOff x="0" y="0"/>
          <a:chExt cx="0" cy="0"/>
        </a:xfrm>
      </p:grpSpPr>
      <p:sp>
        <p:nvSpPr>
          <p:cNvPr id="7" name="Rectangle 6"/>
          <p:cNvSpPr/>
          <p:nvPr userDrawn="1"/>
        </p:nvSpPr>
        <p:spPr>
          <a:xfrm>
            <a:off x="168101" y="1065770"/>
            <a:ext cx="2087118" cy="5357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1"/>
          </a:p>
        </p:txBody>
      </p:sp>
      <p:sp>
        <p:nvSpPr>
          <p:cNvPr id="8" name="Rectangle 7"/>
          <p:cNvSpPr/>
          <p:nvPr userDrawn="1"/>
        </p:nvSpPr>
        <p:spPr>
          <a:xfrm>
            <a:off x="5753767" y="1065770"/>
            <a:ext cx="3223260" cy="5357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1"/>
          </a:p>
        </p:txBody>
      </p:sp>
      <p:sp>
        <p:nvSpPr>
          <p:cNvPr id="9" name="Rectangle 8"/>
          <p:cNvSpPr/>
          <p:nvPr userDrawn="1"/>
        </p:nvSpPr>
        <p:spPr>
          <a:xfrm>
            <a:off x="2398633" y="1065770"/>
            <a:ext cx="3224076" cy="5357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1"/>
          </a:p>
        </p:txBody>
      </p:sp>
      <p:sp>
        <p:nvSpPr>
          <p:cNvPr id="16" name="Text Placeholder 15"/>
          <p:cNvSpPr>
            <a:spLocks noGrp="1"/>
          </p:cNvSpPr>
          <p:nvPr>
            <p:ph type="body" sz="quarter" idx="13" hasCustomPrompt="1"/>
          </p:nvPr>
        </p:nvSpPr>
        <p:spPr>
          <a:xfrm>
            <a:off x="246346" y="702018"/>
            <a:ext cx="5407256" cy="207661"/>
          </a:xfrm>
        </p:spPr>
        <p:txBody>
          <a:bodyPr lIns="0" tIns="0" rIns="0" bIns="0">
            <a:noAutofit/>
          </a:bodyPr>
          <a:lstStyle>
            <a:lvl1pPr marL="0" indent="0" algn="ctr">
              <a:buFont typeface="Arial" panose="020B0604020202020204" pitchFamily="34" charset="0"/>
              <a:buNone/>
              <a:defRPr sz="938" b="1">
                <a:solidFill>
                  <a:schemeClr val="tx1"/>
                </a:solidFill>
              </a:defRPr>
            </a:lvl1pPr>
            <a:lvl2pPr marL="440909" indent="0" algn="l">
              <a:buNone/>
              <a:defRPr sz="938"/>
            </a:lvl2pPr>
            <a:lvl3pPr marL="881819" indent="0" algn="l">
              <a:buNone/>
              <a:defRPr sz="938"/>
            </a:lvl3pPr>
            <a:lvl4pPr marL="1322728" indent="0" algn="l">
              <a:buNone/>
              <a:defRPr sz="938"/>
            </a:lvl4pPr>
            <a:lvl5pPr marL="1763637" indent="0" algn="l">
              <a:buNone/>
              <a:defRPr sz="938"/>
            </a:lvl5pPr>
          </a:lstStyle>
          <a:p>
            <a:pPr lvl="0"/>
            <a:r>
              <a:rPr lang="en-US" dirty="0"/>
              <a:t>&lt;A. Author&gt;</a:t>
            </a:r>
          </a:p>
        </p:txBody>
      </p:sp>
      <p:sp>
        <p:nvSpPr>
          <p:cNvPr id="17" name="TextBox 16"/>
          <p:cNvSpPr txBox="1"/>
          <p:nvPr userDrawn="1"/>
        </p:nvSpPr>
        <p:spPr>
          <a:xfrm>
            <a:off x="168101" y="6560727"/>
            <a:ext cx="8808926" cy="236668"/>
          </a:xfrm>
          <a:prstGeom prst="rect">
            <a:avLst/>
          </a:prstGeom>
          <a:noFill/>
        </p:spPr>
        <p:txBody>
          <a:bodyPr wrap="square" rtlCol="0">
            <a:spAutoFit/>
          </a:bodyPr>
          <a:lstStyle/>
          <a:p>
            <a:pPr marL="0" marR="0" indent="0" algn="l" defTabSz="881818" rtl="0" eaLnBrk="1" fontAlgn="auto" latinLnBrk="0" hangingPunct="1">
              <a:lnSpc>
                <a:spcPct val="100000"/>
              </a:lnSpc>
              <a:spcBef>
                <a:spcPts val="0"/>
              </a:spcBef>
              <a:spcAft>
                <a:spcPts val="0"/>
              </a:spcAft>
              <a:buClrTx/>
              <a:buSzTx/>
              <a:buFontTx/>
              <a:buNone/>
              <a:tabLst>
                <a:tab pos="0" algn="l"/>
                <a:tab pos="3951064" algn="ctr"/>
                <a:tab pos="10288097" algn="r"/>
              </a:tabLst>
              <a:defRPr/>
            </a:pPr>
            <a:r>
              <a:rPr lang="en-US" sz="938" b="1" dirty="0">
                <a:latin typeface="Arial" panose="020B0604020202020204" pitchFamily="34" charset="0"/>
                <a:cs typeface="Arial" panose="020B0604020202020204" pitchFamily="34" charset="0"/>
              </a:rPr>
              <a:t>2020 UTA</a:t>
            </a:r>
            <a:r>
              <a:rPr lang="en-US" sz="938" b="1" baseline="0" dirty="0">
                <a:latin typeface="Arial" panose="020B0604020202020204" pitchFamily="34" charset="0"/>
                <a:cs typeface="Arial" panose="020B0604020202020204" pitchFamily="34" charset="0"/>
              </a:rPr>
              <a:t> College of Engineering Innovation Day	                                                                                                                                             April 22, 2020	</a:t>
            </a:r>
            <a:endParaRPr lang="en-US" sz="938" b="1" dirty="0">
              <a:latin typeface="Arial" panose="020B0604020202020204" pitchFamily="34" charset="0"/>
              <a:cs typeface="Arial" panose="020B0604020202020204" pitchFamily="34" charset="0"/>
            </a:endParaRPr>
          </a:p>
        </p:txBody>
      </p:sp>
      <p:sp>
        <p:nvSpPr>
          <p:cNvPr id="24" name="Text Placeholder 23"/>
          <p:cNvSpPr>
            <a:spLocks noGrp="1"/>
          </p:cNvSpPr>
          <p:nvPr>
            <p:ph type="body" sz="quarter" idx="14" hasCustomPrompt="1"/>
          </p:nvPr>
        </p:nvSpPr>
        <p:spPr>
          <a:xfrm>
            <a:off x="247134" y="144806"/>
            <a:ext cx="5407256" cy="557213"/>
          </a:xfrm>
        </p:spPr>
        <p:txBody>
          <a:bodyPr lIns="0" tIns="0" rIns="0" bIns="0" anchor="ctr">
            <a:noAutofit/>
          </a:bodyPr>
          <a:lstStyle>
            <a:lvl1pPr marL="0" indent="0" algn="ctr">
              <a:buNone/>
              <a:defRPr sz="1688" b="1">
                <a:solidFill>
                  <a:schemeClr val="tx1"/>
                </a:solidFill>
              </a:defRPr>
            </a:lvl1pPr>
            <a:lvl5pPr>
              <a:defRPr/>
            </a:lvl5pPr>
          </a:lstStyle>
          <a:p>
            <a:pPr lvl="0"/>
            <a:r>
              <a:rPr lang="en-US" dirty="0"/>
              <a:t>&lt;Poster Title&gt;</a:t>
            </a:r>
          </a:p>
        </p:txBody>
      </p:sp>
    </p:spTree>
    <p:extLst>
      <p:ext uri="{BB962C8B-B14F-4D97-AF65-F5344CB8AC3E}">
        <p14:creationId xmlns:p14="http://schemas.microsoft.com/office/powerpoint/2010/main" val="931022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2000">
              <a:srgbClr val="0064B1"/>
            </a:gs>
            <a:gs pos="100000">
              <a:srgbClr val="E5C3A1"/>
            </a:gs>
            <a:gs pos="47000">
              <a:srgbClr val="D3EFFB"/>
            </a:gs>
            <a:gs pos="0">
              <a:srgbClr val="F79747"/>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376202" tIns="188101" rIns="376202" bIns="188101"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376202" tIns="188101" rIns="376202" bIns="1881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376202" tIns="188101" rIns="376202" bIns="188101" rtlCol="0" anchor="ctr"/>
          <a:lstStyle>
            <a:lvl1pPr algn="l">
              <a:defRPr sz="1149">
                <a:solidFill>
                  <a:schemeClr val="tx1">
                    <a:tint val="75000"/>
                  </a:schemeClr>
                </a:solidFill>
              </a:defRPr>
            </a:lvl1pPr>
          </a:lstStyle>
          <a:p>
            <a:fld id="{3DFE2EA4-D81A-4F72-A817-9EBC28A8AD44}" type="datetimeFigureOut">
              <a:rPr lang="en-US" smtClean="0"/>
              <a:t>4/15/2020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376202" tIns="188101" rIns="376202" bIns="188101" rtlCol="0" anchor="ctr"/>
          <a:lstStyle>
            <a:lvl1pPr algn="ctr">
              <a:defRPr sz="114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376202" tIns="188101" rIns="376202" bIns="188101" rtlCol="0" anchor="ctr"/>
          <a:lstStyle>
            <a:lvl1pPr algn="r">
              <a:defRPr sz="1149">
                <a:solidFill>
                  <a:schemeClr val="tx1">
                    <a:tint val="75000"/>
                  </a:schemeClr>
                </a:solidFill>
              </a:defRPr>
            </a:lvl1pPr>
          </a:lstStyle>
          <a:p>
            <a:fld id="{0F0916FD-1027-4A47-A489-A49E2AEB5A75}" type="slidenum">
              <a:rPr lang="en-US" smtClean="0"/>
              <a:t>‹#›</a:t>
            </a:fld>
            <a:endParaRPr lang="en-US"/>
          </a:p>
        </p:txBody>
      </p:sp>
      <p:pic>
        <p:nvPicPr>
          <p:cNvPr id="7" name="Picture 6">
            <a:extLst>
              <a:ext uri="{FF2B5EF4-FFF2-40B4-BE49-F238E27FC236}">
                <a16:creationId xmlns:a16="http://schemas.microsoft.com/office/drawing/2014/main" id="{FCBF5B29-FA66-483C-A26B-5E22B98FEF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369" y="158266"/>
            <a:ext cx="2087728" cy="507826"/>
          </a:xfrm>
          <a:prstGeom prst="rect">
            <a:avLst/>
          </a:prstGeom>
        </p:spPr>
      </p:pic>
    </p:spTree>
    <p:extLst>
      <p:ext uri="{BB962C8B-B14F-4D97-AF65-F5344CB8AC3E}">
        <p14:creationId xmlns:p14="http://schemas.microsoft.com/office/powerpoint/2010/main" val="429381088"/>
      </p:ext>
    </p:extLst>
  </p:cSld>
  <p:clrMap bg1="lt1" tx1="dk1" bg2="lt2" tx2="dk2" accent1="accent1" accent2="accent2" accent3="accent3" accent4="accent4" accent5="accent5" accent6="accent6" hlink="hlink" folHlink="folHlink"/>
  <p:sldLayoutIdLst>
    <p:sldLayoutId id="2147483660" r:id="rId1"/>
  </p:sldLayoutIdLst>
  <p:txStyles>
    <p:titleStyle>
      <a:lvl1pPr algn="ctr" defTabSz="881818" rtl="0" eaLnBrk="1" latinLnBrk="0" hangingPunct="1">
        <a:spcBef>
          <a:spcPct val="0"/>
        </a:spcBef>
        <a:buNone/>
        <a:defRPr sz="4243" kern="1200">
          <a:solidFill>
            <a:schemeClr val="tx1"/>
          </a:solidFill>
          <a:latin typeface="+mj-lt"/>
          <a:ea typeface="+mj-ea"/>
          <a:cs typeface="+mj-cs"/>
        </a:defRPr>
      </a:lvl1pPr>
    </p:titleStyle>
    <p:bodyStyle>
      <a:lvl1pPr marL="330682" indent="-330682" algn="l" defTabSz="881818" rtl="0" eaLnBrk="1" latinLnBrk="0" hangingPunct="1">
        <a:spcBef>
          <a:spcPct val="20000"/>
        </a:spcBef>
        <a:buFont typeface="Arial" panose="020B0604020202020204" pitchFamily="34" charset="0"/>
        <a:buChar char="•"/>
        <a:defRPr sz="3094" kern="1200">
          <a:solidFill>
            <a:schemeClr val="tx1"/>
          </a:solidFill>
          <a:latin typeface="+mn-lt"/>
          <a:ea typeface="+mn-ea"/>
          <a:cs typeface="+mn-cs"/>
        </a:defRPr>
      </a:lvl1pPr>
      <a:lvl2pPr marL="716478" indent="-275568" algn="l" defTabSz="881818" rtl="0" eaLnBrk="1" latinLnBrk="0" hangingPunct="1">
        <a:spcBef>
          <a:spcPct val="20000"/>
        </a:spcBef>
        <a:buFont typeface="Arial" panose="020B0604020202020204" pitchFamily="34" charset="0"/>
        <a:buChar char="–"/>
        <a:defRPr sz="2696" kern="1200">
          <a:solidFill>
            <a:schemeClr val="tx1"/>
          </a:solidFill>
          <a:latin typeface="+mn-lt"/>
          <a:ea typeface="+mn-ea"/>
          <a:cs typeface="+mn-cs"/>
        </a:defRPr>
      </a:lvl2pPr>
      <a:lvl3pPr marL="1102273" indent="-220455" algn="l" defTabSz="881818" rtl="0" eaLnBrk="1" latinLnBrk="0" hangingPunct="1">
        <a:spcBef>
          <a:spcPct val="20000"/>
        </a:spcBef>
        <a:buFont typeface="Arial" panose="020B0604020202020204" pitchFamily="34" charset="0"/>
        <a:buChar char="•"/>
        <a:defRPr sz="2321" kern="1200">
          <a:solidFill>
            <a:schemeClr val="tx1"/>
          </a:solidFill>
          <a:latin typeface="+mn-lt"/>
          <a:ea typeface="+mn-ea"/>
          <a:cs typeface="+mn-cs"/>
        </a:defRPr>
      </a:lvl3pPr>
      <a:lvl4pPr marL="1543182" indent="-220455" algn="l" defTabSz="881818" rtl="0" eaLnBrk="1" latinLnBrk="0" hangingPunct="1">
        <a:spcBef>
          <a:spcPct val="20000"/>
        </a:spcBef>
        <a:buFont typeface="Arial" panose="020B0604020202020204" pitchFamily="34" charset="0"/>
        <a:buChar char="–"/>
        <a:defRPr sz="1922" kern="1200">
          <a:solidFill>
            <a:schemeClr val="tx1"/>
          </a:solidFill>
          <a:latin typeface="+mn-lt"/>
          <a:ea typeface="+mn-ea"/>
          <a:cs typeface="+mn-cs"/>
        </a:defRPr>
      </a:lvl4pPr>
      <a:lvl5pPr marL="1984092" indent="-220455" algn="l" defTabSz="881818" rtl="0" eaLnBrk="1" latinLnBrk="0" hangingPunct="1">
        <a:spcBef>
          <a:spcPct val="20000"/>
        </a:spcBef>
        <a:buFont typeface="Arial" panose="020B0604020202020204" pitchFamily="34" charset="0"/>
        <a:buChar char="»"/>
        <a:defRPr sz="1922" kern="1200">
          <a:solidFill>
            <a:schemeClr val="tx1"/>
          </a:solidFill>
          <a:latin typeface="+mn-lt"/>
          <a:ea typeface="+mn-ea"/>
          <a:cs typeface="+mn-cs"/>
        </a:defRPr>
      </a:lvl5pPr>
      <a:lvl6pPr marL="2425001" indent="-220455" algn="l" defTabSz="881818" rtl="0" eaLnBrk="1" latinLnBrk="0" hangingPunct="1">
        <a:spcBef>
          <a:spcPct val="20000"/>
        </a:spcBef>
        <a:buFont typeface="Arial" panose="020B0604020202020204" pitchFamily="34" charset="0"/>
        <a:buChar char="•"/>
        <a:defRPr sz="1922" kern="1200">
          <a:solidFill>
            <a:schemeClr val="tx1"/>
          </a:solidFill>
          <a:latin typeface="+mn-lt"/>
          <a:ea typeface="+mn-ea"/>
          <a:cs typeface="+mn-cs"/>
        </a:defRPr>
      </a:lvl6pPr>
      <a:lvl7pPr marL="2865910" indent="-220455" algn="l" defTabSz="881818" rtl="0" eaLnBrk="1" latinLnBrk="0" hangingPunct="1">
        <a:spcBef>
          <a:spcPct val="20000"/>
        </a:spcBef>
        <a:buFont typeface="Arial" panose="020B0604020202020204" pitchFamily="34" charset="0"/>
        <a:buChar char="•"/>
        <a:defRPr sz="1922" kern="1200">
          <a:solidFill>
            <a:schemeClr val="tx1"/>
          </a:solidFill>
          <a:latin typeface="+mn-lt"/>
          <a:ea typeface="+mn-ea"/>
          <a:cs typeface="+mn-cs"/>
        </a:defRPr>
      </a:lvl7pPr>
      <a:lvl8pPr marL="3306820" indent="-220455" algn="l" defTabSz="881818" rtl="0" eaLnBrk="1" latinLnBrk="0" hangingPunct="1">
        <a:spcBef>
          <a:spcPct val="20000"/>
        </a:spcBef>
        <a:buFont typeface="Arial" panose="020B0604020202020204" pitchFamily="34" charset="0"/>
        <a:buChar char="•"/>
        <a:defRPr sz="1922" kern="1200">
          <a:solidFill>
            <a:schemeClr val="tx1"/>
          </a:solidFill>
          <a:latin typeface="+mn-lt"/>
          <a:ea typeface="+mn-ea"/>
          <a:cs typeface="+mn-cs"/>
        </a:defRPr>
      </a:lvl8pPr>
      <a:lvl9pPr marL="3747729" indent="-220455" algn="l" defTabSz="881818" rtl="0" eaLnBrk="1" latinLnBrk="0" hangingPunct="1">
        <a:spcBef>
          <a:spcPct val="20000"/>
        </a:spcBef>
        <a:buFont typeface="Arial" panose="020B0604020202020204" pitchFamily="34" charset="0"/>
        <a:buChar char="•"/>
        <a:defRPr sz="1922" kern="1200">
          <a:solidFill>
            <a:schemeClr val="tx1"/>
          </a:solidFill>
          <a:latin typeface="+mn-lt"/>
          <a:ea typeface="+mn-ea"/>
          <a:cs typeface="+mn-cs"/>
        </a:defRPr>
      </a:lvl9pPr>
    </p:bodyStyle>
    <p:otherStyle>
      <a:defPPr>
        <a:defRPr lang="en-US"/>
      </a:defPPr>
      <a:lvl1pPr marL="0" algn="l" defTabSz="881818" rtl="0" eaLnBrk="1" latinLnBrk="0" hangingPunct="1">
        <a:defRPr sz="1735" kern="1200">
          <a:solidFill>
            <a:schemeClr val="tx1"/>
          </a:solidFill>
          <a:latin typeface="+mn-lt"/>
          <a:ea typeface="+mn-ea"/>
          <a:cs typeface="+mn-cs"/>
        </a:defRPr>
      </a:lvl1pPr>
      <a:lvl2pPr marL="440909" algn="l" defTabSz="881818" rtl="0" eaLnBrk="1" latinLnBrk="0" hangingPunct="1">
        <a:defRPr sz="1735" kern="1200">
          <a:solidFill>
            <a:schemeClr val="tx1"/>
          </a:solidFill>
          <a:latin typeface="+mn-lt"/>
          <a:ea typeface="+mn-ea"/>
          <a:cs typeface="+mn-cs"/>
        </a:defRPr>
      </a:lvl2pPr>
      <a:lvl3pPr marL="881818" algn="l" defTabSz="881818" rtl="0" eaLnBrk="1" latinLnBrk="0" hangingPunct="1">
        <a:defRPr sz="1735" kern="1200">
          <a:solidFill>
            <a:schemeClr val="tx1"/>
          </a:solidFill>
          <a:latin typeface="+mn-lt"/>
          <a:ea typeface="+mn-ea"/>
          <a:cs typeface="+mn-cs"/>
        </a:defRPr>
      </a:lvl3pPr>
      <a:lvl4pPr marL="1322728" algn="l" defTabSz="881818" rtl="0" eaLnBrk="1" latinLnBrk="0" hangingPunct="1">
        <a:defRPr sz="1735" kern="1200">
          <a:solidFill>
            <a:schemeClr val="tx1"/>
          </a:solidFill>
          <a:latin typeface="+mn-lt"/>
          <a:ea typeface="+mn-ea"/>
          <a:cs typeface="+mn-cs"/>
        </a:defRPr>
      </a:lvl4pPr>
      <a:lvl5pPr marL="1763637" algn="l" defTabSz="881818" rtl="0" eaLnBrk="1" latinLnBrk="0" hangingPunct="1">
        <a:defRPr sz="1735" kern="1200">
          <a:solidFill>
            <a:schemeClr val="tx1"/>
          </a:solidFill>
          <a:latin typeface="+mn-lt"/>
          <a:ea typeface="+mn-ea"/>
          <a:cs typeface="+mn-cs"/>
        </a:defRPr>
      </a:lvl5pPr>
      <a:lvl6pPr marL="2204546" algn="l" defTabSz="881818" rtl="0" eaLnBrk="1" latinLnBrk="0" hangingPunct="1">
        <a:defRPr sz="1735" kern="1200">
          <a:solidFill>
            <a:schemeClr val="tx1"/>
          </a:solidFill>
          <a:latin typeface="+mn-lt"/>
          <a:ea typeface="+mn-ea"/>
          <a:cs typeface="+mn-cs"/>
        </a:defRPr>
      </a:lvl6pPr>
      <a:lvl7pPr marL="2645456" algn="l" defTabSz="881818" rtl="0" eaLnBrk="1" latinLnBrk="0" hangingPunct="1">
        <a:defRPr sz="1735" kern="1200">
          <a:solidFill>
            <a:schemeClr val="tx1"/>
          </a:solidFill>
          <a:latin typeface="+mn-lt"/>
          <a:ea typeface="+mn-ea"/>
          <a:cs typeface="+mn-cs"/>
        </a:defRPr>
      </a:lvl7pPr>
      <a:lvl8pPr marL="3086365" algn="l" defTabSz="881818" rtl="0" eaLnBrk="1" latinLnBrk="0" hangingPunct="1">
        <a:defRPr sz="1735" kern="1200">
          <a:solidFill>
            <a:schemeClr val="tx1"/>
          </a:solidFill>
          <a:latin typeface="+mn-lt"/>
          <a:ea typeface="+mn-ea"/>
          <a:cs typeface="+mn-cs"/>
        </a:defRPr>
      </a:lvl8pPr>
      <a:lvl9pPr marL="3527274" algn="l" defTabSz="881818" rtl="0" eaLnBrk="1" latinLnBrk="0" hangingPunct="1">
        <a:defRPr sz="17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3"/>
          </p:nvPr>
        </p:nvSpPr>
        <p:spPr>
          <a:xfrm>
            <a:off x="1939212" y="485032"/>
            <a:ext cx="5113695" cy="207661"/>
          </a:xfrm>
        </p:spPr>
        <p:txBody>
          <a:bodyPr/>
          <a:lstStyle/>
          <a:p>
            <a:r>
              <a:rPr lang="en-US" dirty="0" err="1"/>
              <a:t>Diptin</a:t>
            </a:r>
            <a:r>
              <a:rPr lang="en-US" dirty="0"/>
              <a:t> </a:t>
            </a:r>
            <a:r>
              <a:rPr lang="en-US" dirty="0" err="1"/>
              <a:t>Dahal</a:t>
            </a:r>
            <a:r>
              <a:rPr lang="en-US" dirty="0"/>
              <a:t>, Jason Autry, Katarina Gomez, </a:t>
            </a:r>
            <a:r>
              <a:rPr lang="en-US" dirty="0" err="1"/>
              <a:t>Phu</a:t>
            </a:r>
            <a:r>
              <a:rPr lang="en-US" dirty="0"/>
              <a:t> Ly, </a:t>
            </a:r>
            <a:r>
              <a:rPr lang="en-US" dirty="0" err="1"/>
              <a:t>Tausif</a:t>
            </a:r>
            <a:r>
              <a:rPr lang="en-US" dirty="0"/>
              <a:t> Zaman</a:t>
            </a:r>
          </a:p>
        </p:txBody>
      </p:sp>
      <p:sp>
        <p:nvSpPr>
          <p:cNvPr id="17" name="Text Placeholder 16"/>
          <p:cNvSpPr>
            <a:spLocks noGrp="1"/>
          </p:cNvSpPr>
          <p:nvPr>
            <p:ph type="body" sz="quarter" idx="14"/>
          </p:nvPr>
        </p:nvSpPr>
        <p:spPr>
          <a:xfrm>
            <a:off x="1939212" y="36396"/>
            <a:ext cx="5113695" cy="557213"/>
          </a:xfrm>
        </p:spPr>
        <p:txBody>
          <a:bodyPr/>
          <a:lstStyle/>
          <a:p>
            <a:r>
              <a:rPr lang="en-US" dirty="0"/>
              <a:t>Lasers: Combat Evolved</a:t>
            </a:r>
          </a:p>
        </p:txBody>
      </p:sp>
      <p:sp>
        <p:nvSpPr>
          <p:cNvPr id="8" name="Rectangle 7"/>
          <p:cNvSpPr/>
          <p:nvPr/>
        </p:nvSpPr>
        <p:spPr>
          <a:xfrm>
            <a:off x="173108" y="1045617"/>
            <a:ext cx="2084832" cy="222240"/>
          </a:xfrm>
          <a:prstGeom prst="rect">
            <a:avLst/>
          </a:prstGeom>
          <a:gradFill>
            <a:gsLst>
              <a:gs pos="0">
                <a:srgbClr val="1E41A0"/>
              </a:gs>
              <a:gs pos="50000">
                <a:srgbClr val="1E41A0">
                  <a:alpha val="65000"/>
                </a:srgbClr>
              </a:gs>
              <a:gs pos="100000">
                <a:srgbClr val="1E41A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ctr"/>
            <a:r>
              <a:rPr lang="en-US" sz="844" b="1" dirty="0">
                <a:solidFill>
                  <a:schemeClr val="bg1"/>
                </a:solidFill>
              </a:rPr>
              <a:t>Executive Summary</a:t>
            </a:r>
          </a:p>
        </p:txBody>
      </p:sp>
      <p:sp>
        <p:nvSpPr>
          <p:cNvPr id="10" name="Rectangle 9"/>
          <p:cNvSpPr/>
          <p:nvPr/>
        </p:nvSpPr>
        <p:spPr>
          <a:xfrm>
            <a:off x="2404929" y="1044619"/>
            <a:ext cx="3227832" cy="222240"/>
          </a:xfrm>
          <a:prstGeom prst="rect">
            <a:avLst/>
          </a:prstGeom>
          <a:gradFill>
            <a:gsLst>
              <a:gs pos="0">
                <a:srgbClr val="1E41A0"/>
              </a:gs>
              <a:gs pos="50000">
                <a:srgbClr val="1E41A0">
                  <a:alpha val="65000"/>
                </a:srgbClr>
              </a:gs>
              <a:gs pos="100000">
                <a:srgbClr val="1E41A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ctr"/>
            <a:r>
              <a:rPr lang="en-US" sz="844" b="1" dirty="0">
                <a:solidFill>
                  <a:schemeClr val="bg1"/>
                </a:solidFill>
              </a:rPr>
              <a:t>Conceptual Design Phase</a:t>
            </a:r>
          </a:p>
        </p:txBody>
      </p:sp>
      <p:sp>
        <p:nvSpPr>
          <p:cNvPr id="14" name="Rectangle 13"/>
          <p:cNvSpPr/>
          <p:nvPr/>
        </p:nvSpPr>
        <p:spPr>
          <a:xfrm>
            <a:off x="163582" y="3280805"/>
            <a:ext cx="2084832" cy="222240"/>
          </a:xfrm>
          <a:prstGeom prst="rect">
            <a:avLst/>
          </a:prstGeom>
          <a:gradFill>
            <a:gsLst>
              <a:gs pos="0">
                <a:srgbClr val="1E41A0"/>
              </a:gs>
              <a:gs pos="50000">
                <a:srgbClr val="1E41A0">
                  <a:alpha val="65000"/>
                </a:srgbClr>
              </a:gs>
              <a:gs pos="100000">
                <a:srgbClr val="1E41A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ctr"/>
            <a:r>
              <a:rPr lang="en-US" sz="844" b="1" dirty="0">
                <a:solidFill>
                  <a:schemeClr val="bg1"/>
                </a:solidFill>
              </a:rPr>
              <a:t>Background</a:t>
            </a:r>
          </a:p>
        </p:txBody>
      </p:sp>
      <p:sp>
        <p:nvSpPr>
          <p:cNvPr id="21" name="TextBox 20"/>
          <p:cNvSpPr txBox="1"/>
          <p:nvPr/>
        </p:nvSpPr>
        <p:spPr>
          <a:xfrm>
            <a:off x="236373" y="1491537"/>
            <a:ext cx="1949677" cy="1687001"/>
          </a:xfrm>
          <a:prstGeom prst="rect">
            <a:avLst/>
          </a:prstGeom>
          <a:noFill/>
        </p:spPr>
        <p:txBody>
          <a:bodyPr wrap="square" lIns="42863" tIns="42863" rIns="42863" bIns="42863" rtlCol="0" anchor="t">
            <a:spAutoFit/>
          </a:bodyPr>
          <a:lstStyle/>
          <a:p>
            <a:pPr algn="ctr">
              <a:spcAft>
                <a:spcPts val="141"/>
              </a:spcAft>
            </a:pPr>
            <a:r>
              <a:rPr lang="en-US" sz="800" dirty="0">
                <a:latin typeface="Arial" panose="020B0604020202020204" pitchFamily="34" charset="0"/>
              </a:rPr>
              <a:t>Lasers: Combat Evolved is aimed to create a fun and interactive laser tag mobile game without the restriction of router-based game play seen in other mobile laser tag games on the market. We plan to create an app that implements features such as, a Lobby for players to create a game or join a game, a live updating map to display where team-mates and possibly enemies in a real world setting, along with IR technology to create a working laser shooter and compatible sensor.</a:t>
            </a:r>
            <a:endParaRPr lang="en-US" sz="656" dirty="0">
              <a:cs typeface="Arial" panose="020B0604020202020204" pitchFamily="34" charset="0"/>
            </a:endParaRPr>
          </a:p>
        </p:txBody>
      </p:sp>
      <p:sp>
        <p:nvSpPr>
          <p:cNvPr id="20" name="Rectangle 19"/>
          <p:cNvSpPr/>
          <p:nvPr/>
        </p:nvSpPr>
        <p:spPr>
          <a:xfrm>
            <a:off x="2397308" y="3288934"/>
            <a:ext cx="3227832" cy="222240"/>
          </a:xfrm>
          <a:prstGeom prst="rect">
            <a:avLst/>
          </a:prstGeom>
          <a:gradFill>
            <a:gsLst>
              <a:gs pos="0">
                <a:srgbClr val="1E41A0"/>
              </a:gs>
              <a:gs pos="50000">
                <a:srgbClr val="1E41A0">
                  <a:alpha val="65000"/>
                </a:srgbClr>
              </a:gs>
              <a:gs pos="100000">
                <a:srgbClr val="1E41A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ctr"/>
            <a:r>
              <a:rPr lang="en-US" sz="844" b="1" dirty="0">
                <a:solidFill>
                  <a:schemeClr val="bg1"/>
                </a:solidFill>
              </a:rPr>
              <a:t>Detailed Design Phase</a:t>
            </a:r>
          </a:p>
        </p:txBody>
      </p:sp>
      <p:sp>
        <p:nvSpPr>
          <p:cNvPr id="30" name="Rectangle 29"/>
          <p:cNvSpPr/>
          <p:nvPr/>
        </p:nvSpPr>
        <p:spPr>
          <a:xfrm>
            <a:off x="5757721" y="1048483"/>
            <a:ext cx="3227832" cy="222240"/>
          </a:xfrm>
          <a:prstGeom prst="rect">
            <a:avLst/>
          </a:prstGeom>
          <a:gradFill>
            <a:gsLst>
              <a:gs pos="0">
                <a:srgbClr val="1E41A0"/>
              </a:gs>
              <a:gs pos="50000">
                <a:srgbClr val="1E41A0">
                  <a:alpha val="65000"/>
                </a:srgbClr>
              </a:gs>
              <a:gs pos="100000">
                <a:srgbClr val="1E41A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ctr"/>
            <a:r>
              <a:rPr lang="en-US" sz="844" b="1">
                <a:solidFill>
                  <a:schemeClr val="bg1"/>
                </a:solidFill>
              </a:rPr>
              <a:t>Prototype &amp; Test</a:t>
            </a:r>
            <a:endParaRPr lang="en-US" sz="844" b="1" dirty="0">
              <a:solidFill>
                <a:schemeClr val="bg1"/>
              </a:solidFill>
            </a:endParaRPr>
          </a:p>
        </p:txBody>
      </p:sp>
      <p:sp>
        <p:nvSpPr>
          <p:cNvPr id="32" name="Rectangle 31"/>
          <p:cNvSpPr/>
          <p:nvPr/>
        </p:nvSpPr>
        <p:spPr>
          <a:xfrm>
            <a:off x="5748484" y="5622698"/>
            <a:ext cx="3227832" cy="222240"/>
          </a:xfrm>
          <a:prstGeom prst="rect">
            <a:avLst/>
          </a:prstGeom>
          <a:gradFill>
            <a:gsLst>
              <a:gs pos="0">
                <a:srgbClr val="1E41A0"/>
              </a:gs>
              <a:gs pos="50000">
                <a:srgbClr val="1E41A0">
                  <a:alpha val="65000"/>
                </a:srgbClr>
              </a:gs>
              <a:gs pos="100000">
                <a:srgbClr val="1E41A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ctr"/>
            <a:r>
              <a:rPr lang="en-US" sz="844" b="1" dirty="0">
                <a:solidFill>
                  <a:schemeClr val="bg1"/>
                </a:solidFill>
              </a:rPr>
              <a:t>References</a:t>
            </a:r>
          </a:p>
        </p:txBody>
      </p:sp>
      <p:sp>
        <p:nvSpPr>
          <p:cNvPr id="33" name="Rectangle 32"/>
          <p:cNvSpPr/>
          <p:nvPr/>
        </p:nvSpPr>
        <p:spPr>
          <a:xfrm>
            <a:off x="5748484" y="3288934"/>
            <a:ext cx="3227832" cy="222240"/>
          </a:xfrm>
          <a:prstGeom prst="rect">
            <a:avLst/>
          </a:prstGeom>
          <a:gradFill>
            <a:gsLst>
              <a:gs pos="0">
                <a:srgbClr val="1E41A0"/>
              </a:gs>
              <a:gs pos="50000">
                <a:srgbClr val="1E41A0">
                  <a:alpha val="65000"/>
                </a:srgbClr>
              </a:gs>
              <a:gs pos="100000">
                <a:srgbClr val="1E41A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ctr"/>
            <a:r>
              <a:rPr lang="en-US" sz="844" b="1" dirty="0">
                <a:solidFill>
                  <a:schemeClr val="bg1"/>
                </a:solidFill>
              </a:rPr>
              <a:t>Conclusions</a:t>
            </a:r>
          </a:p>
        </p:txBody>
      </p:sp>
      <p:sp>
        <p:nvSpPr>
          <p:cNvPr id="34" name="TextBox 33"/>
          <p:cNvSpPr txBox="1"/>
          <p:nvPr/>
        </p:nvSpPr>
        <p:spPr>
          <a:xfrm>
            <a:off x="2477829" y="3599456"/>
            <a:ext cx="3022571" cy="1102226"/>
          </a:xfrm>
          <a:prstGeom prst="rect">
            <a:avLst/>
          </a:prstGeom>
          <a:noFill/>
        </p:spPr>
        <p:txBody>
          <a:bodyPr wrap="square" lIns="42863" tIns="42863" rIns="42863" bIns="42863" rtlCol="0" anchor="t">
            <a:spAutoFit/>
          </a:bodyPr>
          <a:lstStyle/>
          <a:p>
            <a:pPr marL="60325" indent="-60325">
              <a:spcAft>
                <a:spcPts val="141"/>
              </a:spcAft>
              <a:buFont typeface="Arial" panose="020B0604020202020204" pitchFamily="34" charset="0"/>
              <a:buChar char="•"/>
            </a:pPr>
            <a:r>
              <a:rPr lang="en-US" sz="600" dirty="0"/>
              <a:t>The overall system will be similar to a Real-Time System where information will be updates after a certain amount of time. The system will consist of 3 main layers Database Layer, Android Application Layer, and the Hardware Layer. The basic strategy is letting them handle difference data processes as such Hardware Layer will be handle only signal data from any hardware devices and pass them on to the An-droid Application Layer. Using a certain implementation, these data will commute through a Bluetooth Module sub-layer within the Hardware layer that allow the Android Application Layer to request and receive data via Bluetooth signal. Lastly, Database Layer will receive information from Android Application Layer to control and process it for placement in the database. The processed data will then be sent to the database for storage until it is needed by the Android Application Layer. The relevant processed data will then be retrieved by Android Application Layer for display.</a:t>
            </a:r>
            <a:endParaRPr lang="en-US" sz="600" dirty="0">
              <a:latin typeface="Arial" panose="020B0604020202020204" pitchFamily="34" charset="0"/>
              <a:cs typeface="Arial" panose="020B0604020202020204" pitchFamily="34" charset="0"/>
            </a:endParaRPr>
          </a:p>
        </p:txBody>
      </p:sp>
      <p:sp>
        <p:nvSpPr>
          <p:cNvPr id="35" name="TextBox 34"/>
          <p:cNvSpPr txBox="1"/>
          <p:nvPr/>
        </p:nvSpPr>
        <p:spPr>
          <a:xfrm>
            <a:off x="5765862" y="3589617"/>
            <a:ext cx="3005194" cy="394340"/>
          </a:xfrm>
          <a:prstGeom prst="rect">
            <a:avLst/>
          </a:prstGeom>
          <a:noFill/>
        </p:spPr>
        <p:txBody>
          <a:bodyPr wrap="square" lIns="42863" tIns="42863" rIns="42863" bIns="42863" rtlCol="0" anchor="t">
            <a:spAutoFit/>
          </a:bodyPr>
          <a:lstStyle/>
          <a:p>
            <a:pPr>
              <a:spcAft>
                <a:spcPts val="141"/>
              </a:spcAft>
            </a:pPr>
            <a:r>
              <a:rPr lang="en-US" sz="500" dirty="0">
                <a:latin typeface="Arial" panose="020B0604020202020204" pitchFamily="34" charset="0"/>
                <a:cs typeface="Arial" panose="020B0604020202020204" pitchFamily="34" charset="0"/>
              </a:rPr>
              <a:t>As of our first demo of our project, we believe we have followed the design specifications well. There have been some hurdles to face, such as which Map API we would be using, as well as deciding which Microcontroller would be best for our project, however from our specifications we established at the beginning of the project, we have completed most of them. </a:t>
            </a:r>
          </a:p>
        </p:txBody>
      </p:sp>
      <p:sp>
        <p:nvSpPr>
          <p:cNvPr id="36" name="TextBox 35"/>
          <p:cNvSpPr txBox="1"/>
          <p:nvPr/>
        </p:nvSpPr>
        <p:spPr>
          <a:xfrm>
            <a:off x="5757070" y="5878003"/>
            <a:ext cx="3020748" cy="488725"/>
          </a:xfrm>
          <a:prstGeom prst="rect">
            <a:avLst/>
          </a:prstGeom>
          <a:noFill/>
        </p:spPr>
        <p:txBody>
          <a:bodyPr wrap="square" lIns="42863" tIns="42863" rIns="42863" bIns="42863" rtlCol="0" anchor="t">
            <a:spAutoFit/>
          </a:bodyPr>
          <a:lstStyle/>
          <a:p>
            <a:pPr marL="80376" indent="-80376">
              <a:spcAft>
                <a:spcPts val="141"/>
              </a:spcAft>
              <a:buFont typeface="+mj-lt"/>
              <a:buAutoNum type="arabicPeriod"/>
            </a:pPr>
            <a:r>
              <a:rPr lang="en-US" sz="380" dirty="0">
                <a:latin typeface="Arial" panose="020B0604020202020204" pitchFamily="34" charset="0"/>
                <a:ea typeface="Times New Roman" panose="02020603050405020304" pitchFamily="18" charset="0"/>
                <a:cs typeface="Arial" panose="020B0604020202020204" pitchFamily="34" charset="0"/>
              </a:rPr>
              <a:t>Liu, S., and </a:t>
            </a:r>
            <a:r>
              <a:rPr lang="en-US" sz="380" dirty="0" err="1">
                <a:latin typeface="Arial" panose="020B0604020202020204" pitchFamily="34" charset="0"/>
                <a:ea typeface="Times New Roman" panose="02020603050405020304" pitchFamily="18" charset="0"/>
                <a:cs typeface="Arial" panose="020B0604020202020204" pitchFamily="34" charset="0"/>
              </a:rPr>
              <a:t>Bobrow</a:t>
            </a:r>
            <a:r>
              <a:rPr lang="en-US" sz="380" dirty="0">
                <a:latin typeface="Arial" panose="020B0604020202020204" pitchFamily="34" charset="0"/>
                <a:ea typeface="Times New Roman" panose="02020603050405020304" pitchFamily="18" charset="0"/>
                <a:cs typeface="Arial" panose="020B0604020202020204" pitchFamily="34" charset="0"/>
              </a:rPr>
              <a:t>, J. E., “An Analysis of a Pneumatic Servo System and Its Application to a Computer-Controlled Robot,” </a:t>
            </a:r>
            <a:r>
              <a:rPr lang="en-US" sz="380" i="1" dirty="0">
                <a:latin typeface="Arial" panose="020B0604020202020204" pitchFamily="34" charset="0"/>
                <a:ea typeface="Times New Roman" panose="02020603050405020304" pitchFamily="18" charset="0"/>
                <a:cs typeface="Arial" panose="020B0604020202020204" pitchFamily="34" charset="0"/>
              </a:rPr>
              <a:t>ASME Journal of Dynamic Systems, Measurement, and Control</a:t>
            </a:r>
            <a:r>
              <a:rPr lang="en-US" sz="380" dirty="0">
                <a:latin typeface="Arial" panose="020B0604020202020204" pitchFamily="34" charset="0"/>
                <a:ea typeface="Times New Roman" panose="02020603050405020304" pitchFamily="18" charset="0"/>
                <a:cs typeface="Arial" panose="020B0604020202020204" pitchFamily="34" charset="0"/>
              </a:rPr>
              <a:t>, 1988, Vol 110 pp 228-235.</a:t>
            </a:r>
          </a:p>
          <a:p>
            <a:pPr marL="80376" indent="-80376">
              <a:spcAft>
                <a:spcPts val="141"/>
              </a:spcAft>
              <a:buFont typeface="+mj-lt"/>
              <a:buAutoNum type="arabicPeriod"/>
            </a:pPr>
            <a:r>
              <a:rPr lang="en-US" sz="380" dirty="0"/>
              <a:t>Hasbro. Nerf Laser Ops Pro </a:t>
            </a:r>
            <a:r>
              <a:rPr lang="en-US" sz="380" dirty="0" err="1"/>
              <a:t>AlphaPoint</a:t>
            </a:r>
            <a:r>
              <a:rPr lang="en-US" sz="380" dirty="0"/>
              <a:t>, 2019.</a:t>
            </a:r>
          </a:p>
          <a:p>
            <a:pPr marL="80376" indent="-80376">
              <a:spcAft>
                <a:spcPts val="141"/>
              </a:spcAft>
              <a:buFont typeface="+mj-lt"/>
              <a:buAutoNum type="arabicPeriod"/>
            </a:pPr>
            <a:r>
              <a:rPr lang="en-US" sz="380" dirty="0"/>
              <a:t>JEM Accessories Inc. Xtreme Augmented Reality </a:t>
            </a:r>
            <a:r>
              <a:rPr lang="en-US" sz="380" dirty="0" err="1"/>
              <a:t>Blastert</a:t>
            </a:r>
            <a:r>
              <a:rPr lang="en-US" sz="380" dirty="0"/>
              <a:t>, 2017.</a:t>
            </a:r>
          </a:p>
          <a:p>
            <a:pPr marL="80376" indent="-80376">
              <a:spcAft>
                <a:spcPts val="141"/>
              </a:spcAft>
              <a:buFont typeface="+mj-lt"/>
              <a:buAutoNum type="arabicPeriod"/>
            </a:pPr>
            <a:r>
              <a:rPr lang="en-US" sz="380" dirty="0"/>
              <a:t>JEM Accessories Inc. Xtreme Augmented Reality </a:t>
            </a:r>
            <a:r>
              <a:rPr lang="en-US" sz="380" dirty="0" err="1"/>
              <a:t>Blastert</a:t>
            </a:r>
            <a:r>
              <a:rPr lang="en-US" sz="380" dirty="0"/>
              <a:t>, 2018.</a:t>
            </a:r>
          </a:p>
          <a:p>
            <a:pPr marL="80376" indent="-80376">
              <a:spcAft>
                <a:spcPts val="141"/>
              </a:spcAft>
              <a:buFont typeface="+mj-lt"/>
              <a:buAutoNum type="arabicPeriod"/>
            </a:pPr>
            <a:r>
              <a:rPr lang="en-US" sz="380" dirty="0"/>
              <a:t>Skyrocket Toys LLC. Recoil Laser Tag Starter Set, GPS enabled Multi-Player Smartphone Game,2017.</a:t>
            </a:r>
            <a:endParaRPr lang="en-US" sz="380" dirty="0">
              <a:latin typeface="Arial" panose="020B0604020202020204" pitchFamily="34" charset="0"/>
              <a:ea typeface="Times New Roman" panose="02020603050405020304" pitchFamily="18" charset="0"/>
              <a:cs typeface="Arial" panose="020B0604020202020204" pitchFamily="34" charset="0"/>
            </a:endParaRPr>
          </a:p>
        </p:txBody>
      </p:sp>
      <p:sp>
        <p:nvSpPr>
          <p:cNvPr id="25" name="Text Placeholder 16">
            <a:extLst>
              <a:ext uri="{FF2B5EF4-FFF2-40B4-BE49-F238E27FC236}">
                <a16:creationId xmlns:a16="http://schemas.microsoft.com/office/drawing/2014/main" id="{C829D760-A267-4E10-A3D3-C249C39E5A99}"/>
              </a:ext>
            </a:extLst>
          </p:cNvPr>
          <p:cNvSpPr txBox="1">
            <a:spLocks/>
          </p:cNvSpPr>
          <p:nvPr/>
        </p:nvSpPr>
        <p:spPr>
          <a:xfrm>
            <a:off x="2999254" y="638903"/>
            <a:ext cx="2993609" cy="151484"/>
          </a:xfrm>
          <a:prstGeom prst="rect">
            <a:avLst/>
          </a:prstGeom>
        </p:spPr>
        <p:txBody>
          <a:bodyPr vert="horz" lIns="0" tIns="0" rIns="0" bIns="0" rtlCol="0" anchor="ctr">
            <a:noAutofit/>
          </a:bodyPr>
          <a:lstStyle>
            <a:lvl1pPr marL="0" indent="0" algn="ctr" defTabSz="3762024" rtl="0" eaLnBrk="1" latinLnBrk="0" hangingPunct="1">
              <a:spcBef>
                <a:spcPct val="20000"/>
              </a:spcBef>
              <a:buFont typeface="Arial" panose="020B0604020202020204" pitchFamily="34" charset="0"/>
              <a:buNone/>
              <a:defRPr sz="7200" b="1" kern="1200">
                <a:solidFill>
                  <a:schemeClr val="tx1"/>
                </a:solidFill>
                <a:latin typeface="+mn-lt"/>
                <a:ea typeface="+mn-ea"/>
                <a:cs typeface="+mn-cs"/>
              </a:defRPr>
            </a:lvl1pPr>
            <a:lvl2pPr marL="3056645" indent="-1175633" algn="l" defTabSz="3762024"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anose="020B0604020202020204"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anose="020B0604020202020204" pitchFamily="34" charset="0"/>
              <a:buChar char="•"/>
              <a:defRPr sz="8200" kern="1200">
                <a:solidFill>
                  <a:schemeClr val="tx1"/>
                </a:solidFill>
                <a:latin typeface="+mn-lt"/>
                <a:ea typeface="+mn-ea"/>
                <a:cs typeface="+mn-cs"/>
              </a:defRPr>
            </a:lvl9pPr>
          </a:lstStyle>
          <a:p>
            <a:r>
              <a:rPr lang="en-US" sz="938" dirty="0"/>
              <a:t>CSE Senior Design</a:t>
            </a:r>
          </a:p>
        </p:txBody>
      </p:sp>
      <p:pic>
        <p:nvPicPr>
          <p:cNvPr id="3" name="Picture 2">
            <a:extLst>
              <a:ext uri="{FF2B5EF4-FFF2-40B4-BE49-F238E27FC236}">
                <a16:creationId xmlns:a16="http://schemas.microsoft.com/office/drawing/2014/main" id="{8FCABAAE-1332-4787-8ACF-787F3628A0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9369" y="158266"/>
            <a:ext cx="2087728" cy="507826"/>
          </a:xfrm>
          <a:prstGeom prst="rect">
            <a:avLst/>
          </a:prstGeom>
        </p:spPr>
      </p:pic>
      <p:pic>
        <p:nvPicPr>
          <p:cNvPr id="5" name="Picture 4">
            <a:extLst>
              <a:ext uri="{FF2B5EF4-FFF2-40B4-BE49-F238E27FC236}">
                <a16:creationId xmlns:a16="http://schemas.microsoft.com/office/drawing/2014/main" id="{DE106B97-C119-46B2-87F4-75A1B97C6C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3419" y="159995"/>
            <a:ext cx="1742897" cy="774432"/>
          </a:xfrm>
          <a:prstGeom prst="rect">
            <a:avLst/>
          </a:prstGeom>
        </p:spPr>
      </p:pic>
      <p:sp>
        <p:nvSpPr>
          <p:cNvPr id="2" name="TextBox 1">
            <a:extLst>
              <a:ext uri="{FF2B5EF4-FFF2-40B4-BE49-F238E27FC236}">
                <a16:creationId xmlns:a16="http://schemas.microsoft.com/office/drawing/2014/main" id="{365726F6-816D-4177-B6E5-9C9CD4100C59}"/>
              </a:ext>
            </a:extLst>
          </p:cNvPr>
          <p:cNvSpPr txBox="1"/>
          <p:nvPr/>
        </p:nvSpPr>
        <p:spPr>
          <a:xfrm>
            <a:off x="2551471" y="1740310"/>
            <a:ext cx="2894225" cy="1342103"/>
          </a:xfrm>
          <a:prstGeom prst="rect">
            <a:avLst/>
          </a:prstGeom>
          <a:noFill/>
        </p:spPr>
        <p:txBody>
          <a:bodyPr wrap="square" rtlCol="0">
            <a:spAutoFit/>
          </a:bodyPr>
          <a:lstStyle/>
          <a:p>
            <a:endParaRPr lang="en-US" dirty="0"/>
          </a:p>
        </p:txBody>
      </p:sp>
      <p:graphicFrame>
        <p:nvGraphicFramePr>
          <p:cNvPr id="4" name="Table 5">
            <a:extLst>
              <a:ext uri="{FF2B5EF4-FFF2-40B4-BE49-F238E27FC236}">
                <a16:creationId xmlns:a16="http://schemas.microsoft.com/office/drawing/2014/main" id="{2C2966FF-A511-47AE-B65F-5618E985B1DE}"/>
              </a:ext>
            </a:extLst>
          </p:cNvPr>
          <p:cNvGraphicFramePr>
            <a:graphicFrameLocks noGrp="1"/>
          </p:cNvGraphicFramePr>
          <p:nvPr>
            <p:extLst>
              <p:ext uri="{D42A27DB-BD31-4B8C-83A1-F6EECF244321}">
                <p14:modId xmlns:p14="http://schemas.microsoft.com/office/powerpoint/2010/main" val="3950191149"/>
              </p:ext>
            </p:extLst>
          </p:nvPr>
        </p:nvGraphicFramePr>
        <p:xfrm>
          <a:off x="2428128" y="1321509"/>
          <a:ext cx="3124641" cy="1859280"/>
        </p:xfrm>
        <a:graphic>
          <a:graphicData uri="http://schemas.openxmlformats.org/drawingml/2006/table">
            <a:tbl>
              <a:tblPr firstRow="1" bandRow="1">
                <a:tableStyleId>{5C22544A-7EE6-4342-B048-85BDC9FD1C3A}</a:tableStyleId>
              </a:tblPr>
              <a:tblGrid>
                <a:gridCol w="1041547">
                  <a:extLst>
                    <a:ext uri="{9D8B030D-6E8A-4147-A177-3AD203B41FA5}">
                      <a16:colId xmlns:a16="http://schemas.microsoft.com/office/drawing/2014/main" val="1169584264"/>
                    </a:ext>
                  </a:extLst>
                </a:gridCol>
                <a:gridCol w="1041547">
                  <a:extLst>
                    <a:ext uri="{9D8B030D-6E8A-4147-A177-3AD203B41FA5}">
                      <a16:colId xmlns:a16="http://schemas.microsoft.com/office/drawing/2014/main" val="2161677930"/>
                    </a:ext>
                  </a:extLst>
                </a:gridCol>
                <a:gridCol w="1041547">
                  <a:extLst>
                    <a:ext uri="{9D8B030D-6E8A-4147-A177-3AD203B41FA5}">
                      <a16:colId xmlns:a16="http://schemas.microsoft.com/office/drawing/2014/main" val="1602440964"/>
                    </a:ext>
                  </a:extLst>
                </a:gridCol>
              </a:tblGrid>
              <a:tr h="124246">
                <a:tc>
                  <a:txBody>
                    <a:bodyPr/>
                    <a:lstStyle/>
                    <a:p>
                      <a:r>
                        <a:rPr lang="en-US" sz="500" dirty="0"/>
                        <a:t>Name</a:t>
                      </a:r>
                    </a:p>
                  </a:txBody>
                  <a:tcPr/>
                </a:tc>
                <a:tc>
                  <a:txBody>
                    <a:bodyPr/>
                    <a:lstStyle/>
                    <a:p>
                      <a:r>
                        <a:rPr lang="en-US" sz="500" dirty="0"/>
                        <a:t>Description</a:t>
                      </a:r>
                    </a:p>
                  </a:txBody>
                  <a:tcPr/>
                </a:tc>
                <a:tc>
                  <a:txBody>
                    <a:bodyPr/>
                    <a:lstStyle/>
                    <a:p>
                      <a:r>
                        <a:rPr lang="en-US" sz="500" dirty="0"/>
                        <a:t>Use</a:t>
                      </a:r>
                    </a:p>
                  </a:txBody>
                  <a:tcPr/>
                </a:tc>
                <a:extLst>
                  <a:ext uri="{0D108BD9-81ED-4DB2-BD59-A6C34878D82A}">
                    <a16:rowId xmlns:a16="http://schemas.microsoft.com/office/drawing/2014/main" val="1260223175"/>
                  </a:ext>
                </a:extLst>
              </a:tr>
              <a:tr h="180722">
                <a:tc>
                  <a:txBody>
                    <a:bodyPr/>
                    <a:lstStyle/>
                    <a:p>
                      <a:r>
                        <a:rPr lang="en-US" sz="500" dirty="0">
                          <a:latin typeface="Arial" panose="020B0604020202020204" pitchFamily="34" charset="0"/>
                          <a:cs typeface="Arial" panose="020B0604020202020204" pitchFamily="34" charset="0"/>
                        </a:rPr>
                        <a:t>Username</a:t>
                      </a:r>
                    </a:p>
                  </a:txBody>
                  <a:tcPr/>
                </a:tc>
                <a:tc>
                  <a:txBody>
                    <a:bodyPr/>
                    <a:lstStyle/>
                    <a:p>
                      <a:r>
                        <a:rPr lang="en-US" sz="500" dirty="0">
                          <a:latin typeface="Arial" panose="020B0604020202020204" pitchFamily="34" charset="0"/>
                          <a:cs typeface="Arial" panose="020B0604020202020204" pitchFamily="34" charset="0"/>
                        </a:rPr>
                        <a:t>What the user will be referred to as in the app</a:t>
                      </a:r>
                    </a:p>
                  </a:txBody>
                  <a:tcPr/>
                </a:tc>
                <a:tc>
                  <a:txBody>
                    <a:bodyPr/>
                    <a:lstStyle/>
                    <a:p>
                      <a:r>
                        <a:rPr lang="en-US" sz="500" dirty="0">
                          <a:latin typeface="Arial" panose="020B0604020202020204" pitchFamily="34" charset="0"/>
                          <a:cs typeface="Arial" panose="020B0604020202020204" pitchFamily="34" charset="0"/>
                        </a:rPr>
                        <a:t>Input by user to identify each unique user</a:t>
                      </a:r>
                    </a:p>
                  </a:txBody>
                  <a:tcPr/>
                </a:tc>
                <a:extLst>
                  <a:ext uri="{0D108BD9-81ED-4DB2-BD59-A6C34878D82A}">
                    <a16:rowId xmlns:a16="http://schemas.microsoft.com/office/drawing/2014/main" val="2932302890"/>
                  </a:ext>
                </a:extLst>
              </a:tr>
              <a:tr h="293673">
                <a:tc>
                  <a:txBody>
                    <a:bodyPr/>
                    <a:lstStyle/>
                    <a:p>
                      <a:r>
                        <a:rPr lang="en-US" sz="500" dirty="0">
                          <a:latin typeface="Arial" panose="020B0604020202020204" pitchFamily="34" charset="0"/>
                          <a:cs typeface="Arial" panose="020B0604020202020204" pitchFamily="34" charset="0"/>
                        </a:rPr>
                        <a:t>GPS Location</a:t>
                      </a:r>
                    </a:p>
                  </a:txBody>
                  <a:tcPr/>
                </a:tc>
                <a:tc>
                  <a:txBody>
                    <a:bodyPr/>
                    <a:lstStyle/>
                    <a:p>
                      <a:r>
                        <a:rPr lang="en-US" sz="500" dirty="0">
                          <a:latin typeface="Arial" panose="020B0604020202020204" pitchFamily="34" charset="0"/>
                          <a:cs typeface="Arial" panose="020B0604020202020204" pitchFamily="34" charset="0"/>
                        </a:rPr>
                        <a:t>The location the user is currently at</a:t>
                      </a:r>
                    </a:p>
                  </a:txBody>
                  <a:tcPr/>
                </a:tc>
                <a:tc>
                  <a:txBody>
                    <a:bodyPr/>
                    <a:lstStyle/>
                    <a:p>
                      <a:r>
                        <a:rPr lang="en-US" sz="500" dirty="0">
                          <a:latin typeface="Arial" panose="020B0604020202020204" pitchFamily="34" charset="0"/>
                          <a:cs typeface="Arial" panose="020B0604020202020204" pitchFamily="34" charset="0"/>
                        </a:rPr>
                        <a:t>Get, Display and Update from the user’s phone to be marked on the allies' maps</a:t>
                      </a:r>
                    </a:p>
                  </a:txBody>
                  <a:tcPr/>
                </a:tc>
                <a:extLst>
                  <a:ext uri="{0D108BD9-81ED-4DB2-BD59-A6C34878D82A}">
                    <a16:rowId xmlns:a16="http://schemas.microsoft.com/office/drawing/2014/main" val="2622633576"/>
                  </a:ext>
                </a:extLst>
              </a:tr>
              <a:tr h="180722">
                <a:tc>
                  <a:txBody>
                    <a:bodyPr/>
                    <a:lstStyle/>
                    <a:p>
                      <a:r>
                        <a:rPr lang="en-US" sz="500" dirty="0">
                          <a:latin typeface="Arial" panose="020B0604020202020204" pitchFamily="34" charset="0"/>
                          <a:cs typeface="Arial" panose="020B0604020202020204" pitchFamily="34" charset="0"/>
                        </a:rPr>
                        <a:t>Map</a:t>
                      </a:r>
                    </a:p>
                  </a:txBody>
                  <a:tcPr/>
                </a:tc>
                <a:tc>
                  <a:txBody>
                    <a:bodyPr/>
                    <a:lstStyle/>
                    <a:p>
                      <a:r>
                        <a:rPr lang="en-US" sz="500" dirty="0">
                          <a:latin typeface="Arial" panose="020B0604020202020204" pitchFamily="34" charset="0"/>
                          <a:cs typeface="Arial" panose="020B0604020202020204" pitchFamily="34" charset="0"/>
                        </a:rPr>
                        <a:t>The map of the play area</a:t>
                      </a:r>
                    </a:p>
                  </a:txBody>
                  <a:tcPr/>
                </a:tc>
                <a:tc>
                  <a:txBody>
                    <a:bodyPr/>
                    <a:lstStyle/>
                    <a:p>
                      <a:r>
                        <a:rPr lang="en-US" sz="500" dirty="0">
                          <a:latin typeface="Arial" panose="020B0604020202020204" pitchFamily="34" charset="0"/>
                          <a:cs typeface="Arial" panose="020B0604020202020204" pitchFamily="34" charset="0"/>
                        </a:rPr>
                        <a:t>Requested from the map API based on user location</a:t>
                      </a:r>
                    </a:p>
                  </a:txBody>
                  <a:tcPr/>
                </a:tc>
                <a:extLst>
                  <a:ext uri="{0D108BD9-81ED-4DB2-BD59-A6C34878D82A}">
                    <a16:rowId xmlns:a16="http://schemas.microsoft.com/office/drawing/2014/main" val="2733042818"/>
                  </a:ext>
                </a:extLst>
              </a:tr>
              <a:tr h="293673">
                <a:tc>
                  <a:txBody>
                    <a:bodyPr/>
                    <a:lstStyle/>
                    <a:p>
                      <a:r>
                        <a:rPr lang="en-US" sz="500" dirty="0">
                          <a:latin typeface="Arial" panose="020B0604020202020204" pitchFamily="34" charset="0"/>
                          <a:cs typeface="Arial" panose="020B0604020202020204" pitchFamily="34" charset="0"/>
                        </a:rPr>
                        <a:t>AR Map</a:t>
                      </a:r>
                    </a:p>
                  </a:txBody>
                  <a:tcPr/>
                </a:tc>
                <a:tc>
                  <a:txBody>
                    <a:bodyPr/>
                    <a:lstStyle/>
                    <a:p>
                      <a:r>
                        <a:rPr lang="en-US" sz="500" dirty="0">
                          <a:latin typeface="Arial" panose="020B0604020202020204" pitchFamily="34" charset="0"/>
                          <a:cs typeface="Arial" panose="020B0604020202020204" pitchFamily="34" charset="0"/>
                        </a:rPr>
                        <a:t>The map with player positions</a:t>
                      </a:r>
                    </a:p>
                  </a:txBody>
                  <a:tcPr/>
                </a:tc>
                <a:tc>
                  <a:txBody>
                    <a:bodyPr/>
                    <a:lstStyle/>
                    <a:p>
                      <a:r>
                        <a:rPr lang="en-US" sz="500" dirty="0">
                          <a:latin typeface="Arial" panose="020B0604020202020204" pitchFamily="34" charset="0"/>
                          <a:cs typeface="Arial" panose="020B0604020202020204" pitchFamily="34" charset="0"/>
                        </a:rPr>
                        <a:t>Compiled from the data input by the users and displayed onto the user’s phone</a:t>
                      </a:r>
                    </a:p>
                  </a:txBody>
                  <a:tcPr/>
                </a:tc>
                <a:extLst>
                  <a:ext uri="{0D108BD9-81ED-4DB2-BD59-A6C34878D82A}">
                    <a16:rowId xmlns:a16="http://schemas.microsoft.com/office/drawing/2014/main" val="2647424722"/>
                  </a:ext>
                </a:extLst>
              </a:tr>
              <a:tr h="180722">
                <a:tc>
                  <a:txBody>
                    <a:bodyPr/>
                    <a:lstStyle/>
                    <a:p>
                      <a:r>
                        <a:rPr lang="en-US" sz="500" dirty="0">
                          <a:latin typeface="Arial" panose="020B0604020202020204" pitchFamily="34" charset="0"/>
                          <a:cs typeface="Arial" panose="020B0604020202020204" pitchFamily="34" charset="0"/>
                        </a:rPr>
                        <a:t>Pings</a:t>
                      </a:r>
                    </a:p>
                  </a:txBody>
                  <a:tcPr/>
                </a:tc>
                <a:tc>
                  <a:txBody>
                    <a:bodyPr/>
                    <a:lstStyle/>
                    <a:p>
                      <a:r>
                        <a:rPr lang="en-US" sz="500" dirty="0">
                          <a:latin typeface="Arial" panose="020B0604020202020204" pitchFamily="34" charset="0"/>
                          <a:cs typeface="Arial" panose="020B0604020202020204" pitchFamily="34" charset="0"/>
                        </a:rPr>
                        <a:t>Places touched by the user on the map</a:t>
                      </a:r>
                    </a:p>
                  </a:txBody>
                  <a:tcPr/>
                </a:tc>
                <a:tc>
                  <a:txBody>
                    <a:bodyPr/>
                    <a:lstStyle/>
                    <a:p>
                      <a:r>
                        <a:rPr lang="en-US" sz="500" dirty="0">
                          <a:latin typeface="Arial" panose="020B0604020202020204" pitchFamily="34" charset="0"/>
                          <a:cs typeface="Arial" panose="020B0604020202020204" pitchFamily="34" charset="0"/>
                        </a:rPr>
                        <a:t>Sent from the user’s phone to the server</a:t>
                      </a:r>
                    </a:p>
                  </a:txBody>
                  <a:tcPr/>
                </a:tc>
                <a:extLst>
                  <a:ext uri="{0D108BD9-81ED-4DB2-BD59-A6C34878D82A}">
                    <a16:rowId xmlns:a16="http://schemas.microsoft.com/office/drawing/2014/main" val="3378418356"/>
                  </a:ext>
                </a:extLst>
              </a:tr>
              <a:tr h="237197">
                <a:tc>
                  <a:txBody>
                    <a:bodyPr/>
                    <a:lstStyle/>
                    <a:p>
                      <a:r>
                        <a:rPr lang="en-US" sz="500" dirty="0">
                          <a:latin typeface="Arial" panose="020B0604020202020204" pitchFamily="34" charset="0"/>
                          <a:cs typeface="Arial" panose="020B0604020202020204" pitchFamily="34" charset="0"/>
                        </a:rPr>
                        <a:t>Bullets</a:t>
                      </a:r>
                    </a:p>
                  </a:txBody>
                  <a:tcPr/>
                </a:tc>
                <a:tc>
                  <a:txBody>
                    <a:bodyPr/>
                    <a:lstStyle/>
                    <a:p>
                      <a:r>
                        <a:rPr lang="en-US" sz="500" dirty="0">
                          <a:latin typeface="Arial" panose="020B0604020202020204" pitchFamily="34" charset="0"/>
                          <a:cs typeface="Arial" panose="020B0604020202020204" pitchFamily="34" charset="0"/>
                        </a:rPr>
                        <a:t>The signal from the laser gun</a:t>
                      </a:r>
                    </a:p>
                  </a:txBody>
                  <a:tcPr/>
                </a:tc>
                <a:tc>
                  <a:txBody>
                    <a:bodyPr/>
                    <a:lstStyle/>
                    <a:p>
                      <a:r>
                        <a:rPr lang="en-US" sz="500" dirty="0">
                          <a:latin typeface="Arial" panose="020B0604020202020204" pitchFamily="34" charset="0"/>
                          <a:cs typeface="Arial" panose="020B0604020202020204" pitchFamily="34" charset="0"/>
                        </a:rPr>
                        <a:t>On user trigger pull sent from gun to user vest and includes shooter id</a:t>
                      </a:r>
                    </a:p>
                  </a:txBody>
                  <a:tcPr/>
                </a:tc>
                <a:extLst>
                  <a:ext uri="{0D108BD9-81ED-4DB2-BD59-A6C34878D82A}">
                    <a16:rowId xmlns:a16="http://schemas.microsoft.com/office/drawing/2014/main" val="3241649974"/>
                  </a:ext>
                </a:extLst>
              </a:tr>
            </a:tbl>
          </a:graphicData>
        </a:graphic>
      </p:graphicFrame>
      <p:pic>
        <p:nvPicPr>
          <p:cNvPr id="9" name="Picture 8" descr="A group of people in a room&#10;&#10;Description automatically generated">
            <a:extLst>
              <a:ext uri="{FF2B5EF4-FFF2-40B4-BE49-F238E27FC236}">
                <a16:creationId xmlns:a16="http://schemas.microsoft.com/office/drawing/2014/main" id="{3CB3AC76-01AB-4363-9728-8DEB06AF70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4847" y="1371988"/>
            <a:ext cx="1757656" cy="1757656"/>
          </a:xfrm>
          <a:prstGeom prst="rect">
            <a:avLst/>
          </a:prstGeom>
        </p:spPr>
      </p:pic>
      <p:pic>
        <p:nvPicPr>
          <p:cNvPr id="12" name="Picture 11" descr="A screenshot of a cell phone&#10;&#10;Description automatically generated">
            <a:extLst>
              <a:ext uri="{FF2B5EF4-FFF2-40B4-BE49-F238E27FC236}">
                <a16:creationId xmlns:a16="http://schemas.microsoft.com/office/drawing/2014/main" id="{3AEBA97F-27A3-4A65-AC23-2B44D7023B4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23888" y="1296319"/>
            <a:ext cx="1047168" cy="1896984"/>
          </a:xfrm>
          <a:prstGeom prst="rect">
            <a:avLst/>
          </a:prstGeom>
        </p:spPr>
      </p:pic>
      <p:sp>
        <p:nvSpPr>
          <p:cNvPr id="13" name="TextBox 12">
            <a:extLst>
              <a:ext uri="{FF2B5EF4-FFF2-40B4-BE49-F238E27FC236}">
                <a16:creationId xmlns:a16="http://schemas.microsoft.com/office/drawing/2014/main" id="{E049E6BE-D630-48BE-8B24-F36D71A78179}"/>
              </a:ext>
            </a:extLst>
          </p:cNvPr>
          <p:cNvSpPr txBox="1"/>
          <p:nvPr/>
        </p:nvSpPr>
        <p:spPr>
          <a:xfrm>
            <a:off x="236373" y="3599456"/>
            <a:ext cx="1891082" cy="2585323"/>
          </a:xfrm>
          <a:prstGeom prst="rect">
            <a:avLst/>
          </a:prstGeom>
          <a:noFill/>
        </p:spPr>
        <p:txBody>
          <a:bodyPr wrap="square" rtlCol="0">
            <a:spAutoFit/>
          </a:bodyPr>
          <a:lstStyle/>
          <a:p>
            <a:pPr algn="ctr"/>
            <a:r>
              <a:rPr lang="en-US" sz="600" dirty="0">
                <a:latin typeface="Arial" panose="020B0604020202020204" pitchFamily="34" charset="0"/>
                <a:cs typeface="Arial" panose="020B0604020202020204" pitchFamily="34" charset="0"/>
              </a:rPr>
              <a:t>Many ways to play laser tag exist. For example, at the local arcade Alley Cats, you can participate in a game of laser tag. There the arcade will supply you with a gun and vest combo to play the game but, you can only play in the designated arena and there is no map, so you don’t know where your allies are during the game. The cons of this is the lack of information and knowledge about your teammate’s where-about, which causes players to end up very frustrated. </a:t>
            </a:r>
          </a:p>
          <a:p>
            <a:pPr algn="ctr"/>
            <a:r>
              <a:rPr lang="en-US" sz="600" dirty="0">
                <a:latin typeface="Arial" panose="020B0604020202020204" pitchFamily="34" charset="0"/>
                <a:cs typeface="Arial" panose="020B0604020202020204" pitchFamily="34" charset="0"/>
              </a:rPr>
              <a:t>Another option is you buy your own gun which would allow you to play anywhere you want, and some systems include a type of map feature, but the outcome of this is those devices have the restriction of requiring the players to be within a specific range around an included router to track the player’s position. </a:t>
            </a:r>
          </a:p>
          <a:p>
            <a:pPr algn="ctr"/>
            <a:r>
              <a:rPr lang="en-US" sz="600" dirty="0">
                <a:latin typeface="Arial" panose="020B0604020202020204" pitchFamily="34" charset="0"/>
                <a:cs typeface="Arial" panose="020B0604020202020204" pitchFamily="34" charset="0"/>
              </a:rPr>
              <a:t>Those missing components are not the downside of the game play since laser tag itself is the game that family and friends would enjoy playing together. However, as technology grows beyond the eyes of humanity, we wanted to improve and bring the game play further to the point that players could overcome those missing components, we will achieve this by providing various of supports to ensure their game play will become more and more realistic.</a:t>
            </a:r>
          </a:p>
        </p:txBody>
      </p:sp>
      <p:pic>
        <p:nvPicPr>
          <p:cNvPr id="18" name="Picture 17" descr="A close up of a device&#10;&#10;Description automatically generated">
            <a:extLst>
              <a:ext uri="{FF2B5EF4-FFF2-40B4-BE49-F238E27FC236}">
                <a16:creationId xmlns:a16="http://schemas.microsoft.com/office/drawing/2014/main" id="{1595867F-3179-48BB-A2A6-A1B52F87762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27812" y="4814609"/>
            <a:ext cx="2551736" cy="1312052"/>
          </a:xfrm>
          <a:prstGeom prst="rect">
            <a:avLst/>
          </a:prstGeom>
        </p:spPr>
      </p:pic>
      <p:graphicFrame>
        <p:nvGraphicFramePr>
          <p:cNvPr id="19" name="Table 30">
            <a:extLst>
              <a:ext uri="{FF2B5EF4-FFF2-40B4-BE49-F238E27FC236}">
                <a16:creationId xmlns:a16="http://schemas.microsoft.com/office/drawing/2014/main" id="{36F66938-11D1-427D-8950-C18222E6FC94}"/>
              </a:ext>
            </a:extLst>
          </p:cNvPr>
          <p:cNvGraphicFramePr>
            <a:graphicFrameLocks noGrp="1"/>
          </p:cNvGraphicFramePr>
          <p:nvPr>
            <p:extLst>
              <p:ext uri="{D42A27DB-BD31-4B8C-83A1-F6EECF244321}">
                <p14:modId xmlns:p14="http://schemas.microsoft.com/office/powerpoint/2010/main" val="1251227872"/>
              </p:ext>
            </p:extLst>
          </p:nvPr>
        </p:nvGraphicFramePr>
        <p:xfrm>
          <a:off x="5785800" y="3962713"/>
          <a:ext cx="3153200" cy="1566672"/>
        </p:xfrm>
        <a:graphic>
          <a:graphicData uri="http://schemas.openxmlformats.org/drawingml/2006/table">
            <a:tbl>
              <a:tblPr firstRow="1" bandRow="1">
                <a:tableStyleId>{5C22544A-7EE6-4342-B048-85BDC9FD1C3A}</a:tableStyleId>
              </a:tblPr>
              <a:tblGrid>
                <a:gridCol w="600600">
                  <a:extLst>
                    <a:ext uri="{9D8B030D-6E8A-4147-A177-3AD203B41FA5}">
                      <a16:colId xmlns:a16="http://schemas.microsoft.com/office/drawing/2014/main" val="2248772492"/>
                    </a:ext>
                  </a:extLst>
                </a:gridCol>
                <a:gridCol w="901309">
                  <a:extLst>
                    <a:ext uri="{9D8B030D-6E8A-4147-A177-3AD203B41FA5}">
                      <a16:colId xmlns:a16="http://schemas.microsoft.com/office/drawing/2014/main" val="2166466458"/>
                    </a:ext>
                  </a:extLst>
                </a:gridCol>
                <a:gridCol w="635258">
                  <a:extLst>
                    <a:ext uri="{9D8B030D-6E8A-4147-A177-3AD203B41FA5}">
                      <a16:colId xmlns:a16="http://schemas.microsoft.com/office/drawing/2014/main" val="960243762"/>
                    </a:ext>
                  </a:extLst>
                </a:gridCol>
                <a:gridCol w="396736">
                  <a:extLst>
                    <a:ext uri="{9D8B030D-6E8A-4147-A177-3AD203B41FA5}">
                      <a16:colId xmlns:a16="http://schemas.microsoft.com/office/drawing/2014/main" val="161483672"/>
                    </a:ext>
                  </a:extLst>
                </a:gridCol>
                <a:gridCol w="619297">
                  <a:extLst>
                    <a:ext uri="{9D8B030D-6E8A-4147-A177-3AD203B41FA5}">
                      <a16:colId xmlns:a16="http://schemas.microsoft.com/office/drawing/2014/main" val="3105585742"/>
                    </a:ext>
                  </a:extLst>
                </a:gridCol>
              </a:tblGrid>
              <a:tr h="0">
                <a:tc>
                  <a:txBody>
                    <a:bodyPr/>
                    <a:lstStyle/>
                    <a:p>
                      <a:r>
                        <a:rPr lang="en-US" sz="380" dirty="0"/>
                        <a:t>Name</a:t>
                      </a:r>
                    </a:p>
                  </a:txBody>
                  <a:tcPr/>
                </a:tc>
                <a:tc>
                  <a:txBody>
                    <a:bodyPr/>
                    <a:lstStyle/>
                    <a:p>
                      <a:r>
                        <a:rPr lang="en-US" sz="380" dirty="0"/>
                        <a:t>Description</a:t>
                      </a:r>
                    </a:p>
                  </a:txBody>
                  <a:tcPr/>
                </a:tc>
                <a:tc>
                  <a:txBody>
                    <a:bodyPr/>
                    <a:lstStyle/>
                    <a:p>
                      <a:r>
                        <a:rPr lang="en-US" sz="380" dirty="0"/>
                        <a:t>Source</a:t>
                      </a:r>
                    </a:p>
                  </a:txBody>
                  <a:tcPr/>
                </a:tc>
                <a:tc>
                  <a:txBody>
                    <a:bodyPr/>
                    <a:lstStyle/>
                    <a:p>
                      <a:r>
                        <a:rPr lang="en-US" sz="380" dirty="0"/>
                        <a:t>Priority</a:t>
                      </a:r>
                    </a:p>
                  </a:txBody>
                  <a:tcPr/>
                </a:tc>
                <a:tc>
                  <a:txBody>
                    <a:bodyPr/>
                    <a:lstStyle/>
                    <a:p>
                      <a:r>
                        <a:rPr lang="en-US" sz="380" dirty="0"/>
                        <a:t>Complete y/n</a:t>
                      </a:r>
                    </a:p>
                  </a:txBody>
                  <a:tcPr/>
                </a:tc>
                <a:extLst>
                  <a:ext uri="{0D108BD9-81ED-4DB2-BD59-A6C34878D82A}">
                    <a16:rowId xmlns:a16="http://schemas.microsoft.com/office/drawing/2014/main" val="2065522726"/>
                  </a:ext>
                </a:extLst>
              </a:tr>
              <a:tr h="232851">
                <a:tc>
                  <a:txBody>
                    <a:bodyPr/>
                    <a:lstStyle/>
                    <a:p>
                      <a:r>
                        <a:rPr lang="en-US" sz="380" dirty="0"/>
                        <a:t>Custom Build System</a:t>
                      </a:r>
                    </a:p>
                  </a:txBody>
                  <a:tcPr/>
                </a:tc>
                <a:tc>
                  <a:txBody>
                    <a:bodyPr/>
                    <a:lstStyle/>
                    <a:p>
                      <a:r>
                        <a:rPr lang="en-US" sz="380" dirty="0"/>
                        <a:t>A personalized system for this specific type of game application with interaction from both client server and main server</a:t>
                      </a:r>
                    </a:p>
                  </a:txBody>
                  <a:tcPr/>
                </a:tc>
                <a:tc>
                  <a:txBody>
                    <a:bodyPr/>
                    <a:lstStyle/>
                    <a:p>
                      <a:r>
                        <a:rPr lang="en-US" sz="380" dirty="0"/>
                        <a:t>Customer Requirement</a:t>
                      </a:r>
                    </a:p>
                  </a:txBody>
                  <a:tcPr/>
                </a:tc>
                <a:tc>
                  <a:txBody>
                    <a:bodyPr/>
                    <a:lstStyle/>
                    <a:p>
                      <a:r>
                        <a:rPr lang="en-US" sz="380" dirty="0"/>
                        <a:t>Critical</a:t>
                      </a:r>
                    </a:p>
                  </a:txBody>
                  <a:tcPr/>
                </a:tc>
                <a:tc>
                  <a:txBody>
                    <a:bodyPr/>
                    <a:lstStyle/>
                    <a:p>
                      <a:r>
                        <a:rPr lang="en-US" sz="380" dirty="0"/>
                        <a:t>Pending</a:t>
                      </a:r>
                    </a:p>
                  </a:txBody>
                  <a:tcPr/>
                </a:tc>
                <a:extLst>
                  <a:ext uri="{0D108BD9-81ED-4DB2-BD59-A6C34878D82A}">
                    <a16:rowId xmlns:a16="http://schemas.microsoft.com/office/drawing/2014/main" val="2180926757"/>
                  </a:ext>
                </a:extLst>
              </a:tr>
              <a:tr h="162667">
                <a:tc>
                  <a:txBody>
                    <a:bodyPr/>
                    <a:lstStyle/>
                    <a:p>
                      <a:r>
                        <a:rPr lang="en-US" sz="380" dirty="0"/>
                        <a:t>Separate Device – Application System</a:t>
                      </a:r>
                    </a:p>
                  </a:txBody>
                  <a:tcPr/>
                </a:tc>
                <a:tc>
                  <a:txBody>
                    <a:bodyPr/>
                    <a:lstStyle/>
                    <a:p>
                      <a:r>
                        <a:rPr lang="en-US" sz="380" dirty="0"/>
                        <a:t>Hardware related devices are separated from the system application</a:t>
                      </a:r>
                    </a:p>
                  </a:txBody>
                  <a:tcPr/>
                </a:tc>
                <a:tc>
                  <a:txBody>
                    <a:bodyPr/>
                    <a:lstStyle/>
                    <a:p>
                      <a:r>
                        <a:rPr lang="en-US" sz="380" dirty="0"/>
                        <a:t>Customer Requirement</a:t>
                      </a:r>
                    </a:p>
                  </a:txBody>
                  <a:tcPr/>
                </a:tc>
                <a:tc>
                  <a:txBody>
                    <a:bodyPr/>
                    <a:lstStyle/>
                    <a:p>
                      <a:r>
                        <a:rPr lang="en-US" sz="380" dirty="0"/>
                        <a:t>Critical</a:t>
                      </a:r>
                    </a:p>
                  </a:txBody>
                  <a:tcPr/>
                </a:tc>
                <a:tc>
                  <a:txBody>
                    <a:bodyPr/>
                    <a:lstStyle/>
                    <a:p>
                      <a:r>
                        <a:rPr lang="en-US" sz="380" dirty="0"/>
                        <a:t>Yes</a:t>
                      </a:r>
                    </a:p>
                  </a:txBody>
                  <a:tcPr/>
                </a:tc>
                <a:extLst>
                  <a:ext uri="{0D108BD9-81ED-4DB2-BD59-A6C34878D82A}">
                    <a16:rowId xmlns:a16="http://schemas.microsoft.com/office/drawing/2014/main" val="798817031"/>
                  </a:ext>
                </a:extLst>
              </a:tr>
              <a:tr h="162667">
                <a:tc>
                  <a:txBody>
                    <a:bodyPr/>
                    <a:lstStyle/>
                    <a:p>
                      <a:r>
                        <a:rPr lang="en-US" sz="380" dirty="0"/>
                        <a:t>Real-Time Map Features</a:t>
                      </a:r>
                    </a:p>
                  </a:txBody>
                  <a:tcPr/>
                </a:tc>
                <a:tc>
                  <a:txBody>
                    <a:bodyPr/>
                    <a:lstStyle/>
                    <a:p>
                      <a:r>
                        <a:rPr lang="en-US" sz="380" dirty="0"/>
                        <a:t>Implements real-time map system on the user’s current location</a:t>
                      </a:r>
                    </a:p>
                  </a:txBody>
                  <a:tcPr/>
                </a:tc>
                <a:tc>
                  <a:txBody>
                    <a:bodyPr/>
                    <a:lstStyle/>
                    <a:p>
                      <a:r>
                        <a:rPr lang="en-US" sz="380" dirty="0"/>
                        <a:t>Customer Requirement</a:t>
                      </a:r>
                    </a:p>
                  </a:txBody>
                  <a:tcPr/>
                </a:tc>
                <a:tc>
                  <a:txBody>
                    <a:bodyPr/>
                    <a:lstStyle/>
                    <a:p>
                      <a:r>
                        <a:rPr lang="en-US" sz="380" dirty="0"/>
                        <a:t>Critical</a:t>
                      </a:r>
                    </a:p>
                  </a:txBody>
                  <a:tcPr/>
                </a:tc>
                <a:tc>
                  <a:txBody>
                    <a:bodyPr/>
                    <a:lstStyle/>
                    <a:p>
                      <a:r>
                        <a:rPr lang="en-US" sz="380" dirty="0"/>
                        <a:t>Yes</a:t>
                      </a:r>
                    </a:p>
                  </a:txBody>
                  <a:tcPr/>
                </a:tc>
                <a:extLst>
                  <a:ext uri="{0D108BD9-81ED-4DB2-BD59-A6C34878D82A}">
                    <a16:rowId xmlns:a16="http://schemas.microsoft.com/office/drawing/2014/main" val="360489976"/>
                  </a:ext>
                </a:extLst>
              </a:tr>
              <a:tr h="131941">
                <a:tc>
                  <a:txBody>
                    <a:bodyPr/>
                    <a:lstStyle/>
                    <a:p>
                      <a:r>
                        <a:rPr lang="en-US" sz="380" dirty="0"/>
                        <a:t>Map Customization</a:t>
                      </a:r>
                    </a:p>
                  </a:txBody>
                  <a:tcPr/>
                </a:tc>
                <a:tc>
                  <a:txBody>
                    <a:bodyPr/>
                    <a:lstStyle/>
                    <a:p>
                      <a:r>
                        <a:rPr lang="en-US" sz="380" dirty="0"/>
                        <a:t>Allow User to create their own play area boundaries</a:t>
                      </a:r>
                    </a:p>
                  </a:txBody>
                  <a:tcPr/>
                </a:tc>
                <a:tc>
                  <a:txBody>
                    <a:bodyPr/>
                    <a:lstStyle/>
                    <a:p>
                      <a:r>
                        <a:rPr lang="en-US" sz="380" dirty="0"/>
                        <a:t>Customer Requirement</a:t>
                      </a:r>
                    </a:p>
                  </a:txBody>
                  <a:tcPr/>
                </a:tc>
                <a:tc>
                  <a:txBody>
                    <a:bodyPr/>
                    <a:lstStyle/>
                    <a:p>
                      <a:r>
                        <a:rPr lang="en-US" sz="380" dirty="0"/>
                        <a:t>High</a:t>
                      </a:r>
                    </a:p>
                  </a:txBody>
                  <a:tcPr/>
                </a:tc>
                <a:tc>
                  <a:txBody>
                    <a:bodyPr/>
                    <a:lstStyle/>
                    <a:p>
                      <a:r>
                        <a:rPr lang="en-US" sz="380" dirty="0"/>
                        <a:t>Pending</a:t>
                      </a:r>
                    </a:p>
                  </a:txBody>
                  <a:tcPr/>
                </a:tc>
                <a:extLst>
                  <a:ext uri="{0D108BD9-81ED-4DB2-BD59-A6C34878D82A}">
                    <a16:rowId xmlns:a16="http://schemas.microsoft.com/office/drawing/2014/main" val="3044014872"/>
                  </a:ext>
                </a:extLst>
              </a:tr>
              <a:tr h="162667">
                <a:tc>
                  <a:txBody>
                    <a:bodyPr/>
                    <a:lstStyle/>
                    <a:p>
                      <a:r>
                        <a:rPr lang="en-US" sz="380" dirty="0"/>
                        <a:t>Custom Cloud Based</a:t>
                      </a:r>
                    </a:p>
                  </a:txBody>
                  <a:tcPr/>
                </a:tc>
                <a:tc>
                  <a:txBody>
                    <a:bodyPr/>
                    <a:lstStyle/>
                    <a:p>
                      <a:r>
                        <a:rPr lang="en-US" sz="380" dirty="0"/>
                        <a:t>Using cloud-based system instead of the traditional router-based system</a:t>
                      </a:r>
                    </a:p>
                  </a:txBody>
                  <a:tcPr/>
                </a:tc>
                <a:tc>
                  <a:txBody>
                    <a:bodyPr/>
                    <a:lstStyle/>
                    <a:p>
                      <a:r>
                        <a:rPr lang="en-US" sz="380" dirty="0"/>
                        <a:t>Customer Requirement</a:t>
                      </a:r>
                    </a:p>
                  </a:txBody>
                  <a:tcPr/>
                </a:tc>
                <a:tc>
                  <a:txBody>
                    <a:bodyPr/>
                    <a:lstStyle/>
                    <a:p>
                      <a:r>
                        <a:rPr lang="en-US" sz="380" dirty="0"/>
                        <a:t>Critical</a:t>
                      </a:r>
                    </a:p>
                  </a:txBody>
                  <a:tcPr/>
                </a:tc>
                <a:tc>
                  <a:txBody>
                    <a:bodyPr/>
                    <a:lstStyle/>
                    <a:p>
                      <a:r>
                        <a:rPr lang="en-US" sz="380" dirty="0"/>
                        <a:t>Yes</a:t>
                      </a:r>
                    </a:p>
                  </a:txBody>
                  <a:tcPr/>
                </a:tc>
                <a:extLst>
                  <a:ext uri="{0D108BD9-81ED-4DB2-BD59-A6C34878D82A}">
                    <a16:rowId xmlns:a16="http://schemas.microsoft.com/office/drawing/2014/main" val="686673641"/>
                  </a:ext>
                </a:extLst>
              </a:tr>
              <a:tr h="162667">
                <a:tc>
                  <a:txBody>
                    <a:bodyPr/>
                    <a:lstStyle/>
                    <a:p>
                      <a:r>
                        <a:rPr lang="en-US" sz="380" dirty="0"/>
                        <a:t>Communication</a:t>
                      </a:r>
                    </a:p>
                  </a:txBody>
                  <a:tcPr/>
                </a:tc>
                <a:tc>
                  <a:txBody>
                    <a:bodyPr/>
                    <a:lstStyle/>
                    <a:p>
                      <a:r>
                        <a:rPr lang="en-US" sz="380" dirty="0"/>
                        <a:t>Allow user to communicate with other players/team-mates</a:t>
                      </a:r>
                    </a:p>
                  </a:txBody>
                  <a:tcPr/>
                </a:tc>
                <a:tc>
                  <a:txBody>
                    <a:bodyPr/>
                    <a:lstStyle/>
                    <a:p>
                      <a:r>
                        <a:rPr lang="en-US" sz="380" dirty="0"/>
                        <a:t>Customer Requirements</a:t>
                      </a:r>
                    </a:p>
                  </a:txBody>
                  <a:tcPr/>
                </a:tc>
                <a:tc>
                  <a:txBody>
                    <a:bodyPr/>
                    <a:lstStyle/>
                    <a:p>
                      <a:r>
                        <a:rPr lang="en-US" sz="380" dirty="0"/>
                        <a:t>Critical</a:t>
                      </a:r>
                    </a:p>
                  </a:txBody>
                  <a:tcPr/>
                </a:tc>
                <a:tc>
                  <a:txBody>
                    <a:bodyPr/>
                    <a:lstStyle/>
                    <a:p>
                      <a:r>
                        <a:rPr lang="en-US" sz="380" dirty="0"/>
                        <a:t>Pending</a:t>
                      </a:r>
                    </a:p>
                  </a:txBody>
                  <a:tcPr/>
                </a:tc>
                <a:extLst>
                  <a:ext uri="{0D108BD9-81ED-4DB2-BD59-A6C34878D82A}">
                    <a16:rowId xmlns:a16="http://schemas.microsoft.com/office/drawing/2014/main" val="1617088065"/>
                  </a:ext>
                </a:extLst>
              </a:tr>
            </a:tbl>
          </a:graphicData>
        </a:graphic>
      </p:graphicFrame>
    </p:spTree>
    <p:extLst>
      <p:ext uri="{BB962C8B-B14F-4D97-AF65-F5344CB8AC3E}">
        <p14:creationId xmlns:p14="http://schemas.microsoft.com/office/powerpoint/2010/main" val="929244039"/>
      </p:ext>
    </p:extLst>
  </p:cSld>
  <p:clrMapOvr>
    <a:masterClrMapping/>
  </p:clrMapOvr>
</p:sld>
</file>

<file path=ppt/theme/theme1.xml><?xml version="1.0" encoding="utf-8"?>
<a:theme xmlns:a="http://schemas.openxmlformats.org/drawingml/2006/main" name="2016 HGWS Worksho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TotalTime>
  <Words>931</Words>
  <Application>Microsoft Office PowerPoint</Application>
  <PresentationFormat>Letter Paper (8.5x11 in)</PresentationFormat>
  <Paragraphs>77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2016 HGWS Workshop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 Carreon</dc:creator>
  <cp:lastModifiedBy>Katarina Gomez</cp:lastModifiedBy>
  <cp:revision>52</cp:revision>
  <dcterms:created xsi:type="dcterms:W3CDTF">2016-05-26T17:05:13Z</dcterms:created>
  <dcterms:modified xsi:type="dcterms:W3CDTF">2020-04-15T21:30:04Z</dcterms:modified>
</cp:coreProperties>
</file>